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p:regular r:id="rId56"/>
      <p:bold r:id="rId57"/>
      <p:italic r:id="rId58"/>
      <p:boldItalic r:id="rId59"/>
    </p:embeddedFont>
    <p:embeddedFont>
      <p:font typeface="Merriweather"/>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BA68FD-9960-4838-A405-A49A5B49C38B}">
  <a:tblStyle styleId="{ADBA68FD-9960-4838-A405-A49A5B49C3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erriweather-italic.fntdata"/><Relationship Id="rId61" Type="http://schemas.openxmlformats.org/officeDocument/2006/relationships/font" Target="fonts/Merriweather-bold.fntdata"/><Relationship Id="rId20" Type="http://schemas.openxmlformats.org/officeDocument/2006/relationships/slide" Target="slides/slide14.xml"/><Relationship Id="rId63" Type="http://schemas.openxmlformats.org/officeDocument/2006/relationships/font" Target="fonts/Merriweather-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778b80a8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778b80a8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7d590ef7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7d590ef7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778b80a8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778b80a8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778b80a8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778b80a8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778b80a8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778b80a8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83135d7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83135d7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83135d7e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83135d7e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0778b80a8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0778b80a8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778b80a8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0778b80a8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83135d7ea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83135d7ea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83135d7e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83135d7e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83135d7ea_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083135d7ea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778b80a8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778b80a8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03141a1321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03141a1321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778b80a8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0778b80a8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0778b80a8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0778b80a8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778b80a8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778b80a8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778b80a8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778b80a8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778b80a8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778b80a86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0778b80a8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0778b80a8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30de536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30de536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introduces themselves individually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83135d7e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83135d7e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03141a132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03141a13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3141a132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3141a132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03141a132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03141a132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Manraj</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778b80a8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778b80a8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Manraj</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778b80a8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778b80a8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Manraj</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778b80a8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0778b80a8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Manraj</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778b80a8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778b80a8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Manraj</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778b80a8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0778b80a8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Manraj</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30de536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030de536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Manraj</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30de536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30de536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Manraj</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83135d7e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83135d7e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Usharab</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30de536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030de536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Usharab</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30de536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30de536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chemeClr val="dk1"/>
                </a:solidFill>
              </a:rPr>
              <a:t>Usharab</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3141a132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3141a132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chemeClr val="dk1"/>
                </a:solidFill>
              </a:rPr>
              <a:t>Usharab</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03141a132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03141a132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Esohe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030de5365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030de5365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Esohe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030de5365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030de5365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Esohe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03141a1321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03141a1321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Rian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03141a132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03141a132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Rian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0609f856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0609f856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0778b80a8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0778b80a8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83135d7e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83135d7e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Esohe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83135d7e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83135d7e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778b80a8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778b80a8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7d590ef7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7d590ef7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07d590ef7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07d590ef7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33.png"/><Relationship Id="rId7"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9.jp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9.jpg"/><Relationship Id="rId6"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9.jpg"/><Relationship Id="rId6"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drive.google.com/file/d/15jXWAOj52scP5QCwZLCAlb0wT9qS-dT5/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Presentation 2</a:t>
            </a:r>
            <a:endParaRPr/>
          </a:p>
        </p:txBody>
      </p:sp>
      <p:sp>
        <p:nvSpPr>
          <p:cNvPr id="65" name="Google Shape;65;p13"/>
          <p:cNvSpPr txBox="1"/>
          <p:nvPr>
            <p:ph idx="1" type="subTitle"/>
          </p:nvPr>
        </p:nvSpPr>
        <p:spPr>
          <a:xfrm>
            <a:off x="329400" y="1220260"/>
            <a:ext cx="4242600" cy="738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CPSC 481</a:t>
            </a:r>
            <a:r>
              <a:rPr b="1" lang="en"/>
              <a:t> - T04 Group 1</a:t>
            </a:r>
            <a:br>
              <a:rPr lang="en"/>
            </a:br>
            <a:br>
              <a:rPr lang="en"/>
            </a:br>
            <a:r>
              <a:rPr lang="en"/>
              <a:t>Manraj, Usharab, Rian, Lucas, Esohe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334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Detailed Prototypes For Scenario</a:t>
            </a:r>
            <a:endParaRPr/>
          </a:p>
        </p:txBody>
      </p:sp>
      <p:pic>
        <p:nvPicPr>
          <p:cNvPr id="132" name="Google Shape;132;p22"/>
          <p:cNvPicPr preferRelativeResize="0"/>
          <p:nvPr/>
        </p:nvPicPr>
        <p:blipFill>
          <a:blip r:embed="rId3">
            <a:alphaModFix/>
          </a:blip>
          <a:stretch>
            <a:fillRect/>
          </a:stretch>
        </p:blipFill>
        <p:spPr>
          <a:xfrm>
            <a:off x="155163" y="1544200"/>
            <a:ext cx="4083874" cy="3295475"/>
          </a:xfrm>
          <a:prstGeom prst="rect">
            <a:avLst/>
          </a:prstGeom>
          <a:noFill/>
          <a:ln>
            <a:noFill/>
          </a:ln>
        </p:spPr>
      </p:pic>
      <p:pic>
        <p:nvPicPr>
          <p:cNvPr id="133" name="Google Shape;133;p22"/>
          <p:cNvPicPr preferRelativeResize="0"/>
          <p:nvPr/>
        </p:nvPicPr>
        <p:blipFill>
          <a:blip r:embed="rId4">
            <a:alphaModFix/>
          </a:blip>
          <a:stretch>
            <a:fillRect/>
          </a:stretch>
        </p:blipFill>
        <p:spPr>
          <a:xfrm>
            <a:off x="4408225" y="1544200"/>
            <a:ext cx="4580607" cy="3295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334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Detailed Prototypes For Scenario (Continued)</a:t>
            </a:r>
            <a:endParaRPr/>
          </a:p>
        </p:txBody>
      </p:sp>
      <p:pic>
        <p:nvPicPr>
          <p:cNvPr id="139" name="Google Shape;139;p23"/>
          <p:cNvPicPr preferRelativeResize="0"/>
          <p:nvPr/>
        </p:nvPicPr>
        <p:blipFill>
          <a:blip r:embed="rId3">
            <a:alphaModFix/>
          </a:blip>
          <a:stretch>
            <a:fillRect/>
          </a:stretch>
        </p:blipFill>
        <p:spPr>
          <a:xfrm>
            <a:off x="311700" y="1501250"/>
            <a:ext cx="4042750" cy="3244375"/>
          </a:xfrm>
          <a:prstGeom prst="rect">
            <a:avLst/>
          </a:prstGeom>
          <a:noFill/>
          <a:ln>
            <a:noFill/>
          </a:ln>
        </p:spPr>
      </p:pic>
      <p:pic>
        <p:nvPicPr>
          <p:cNvPr id="140" name="Google Shape;140;p23"/>
          <p:cNvPicPr preferRelativeResize="0"/>
          <p:nvPr/>
        </p:nvPicPr>
        <p:blipFill>
          <a:blip r:embed="rId4">
            <a:alphaModFix/>
          </a:blip>
          <a:stretch>
            <a:fillRect/>
          </a:stretch>
        </p:blipFill>
        <p:spPr>
          <a:xfrm>
            <a:off x="4572000" y="1501250"/>
            <a:ext cx="4227791" cy="324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27665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Screenflow</a:t>
            </a:r>
            <a:r>
              <a:rPr lang="en"/>
              <a:t> Prototypes</a:t>
            </a:r>
            <a:endParaRPr/>
          </a:p>
        </p:txBody>
      </p:sp>
      <p:pic>
        <p:nvPicPr>
          <p:cNvPr id="146" name="Google Shape;146;p24"/>
          <p:cNvPicPr preferRelativeResize="0"/>
          <p:nvPr/>
        </p:nvPicPr>
        <p:blipFill>
          <a:blip r:embed="rId3">
            <a:alphaModFix/>
          </a:blip>
          <a:stretch>
            <a:fillRect/>
          </a:stretch>
        </p:blipFill>
        <p:spPr>
          <a:xfrm>
            <a:off x="0" y="1001625"/>
            <a:ext cx="4958673" cy="2131525"/>
          </a:xfrm>
          <a:prstGeom prst="rect">
            <a:avLst/>
          </a:prstGeom>
          <a:noFill/>
          <a:ln>
            <a:noFill/>
          </a:ln>
        </p:spPr>
      </p:pic>
      <p:pic>
        <p:nvPicPr>
          <p:cNvPr id="147" name="Google Shape;147;p24"/>
          <p:cNvPicPr preferRelativeResize="0"/>
          <p:nvPr/>
        </p:nvPicPr>
        <p:blipFill>
          <a:blip r:embed="rId4">
            <a:alphaModFix/>
          </a:blip>
          <a:stretch>
            <a:fillRect/>
          </a:stretch>
        </p:blipFill>
        <p:spPr>
          <a:xfrm>
            <a:off x="2442067" y="3133150"/>
            <a:ext cx="3684007" cy="2010350"/>
          </a:xfrm>
          <a:prstGeom prst="rect">
            <a:avLst/>
          </a:prstGeom>
          <a:noFill/>
          <a:ln>
            <a:noFill/>
          </a:ln>
        </p:spPr>
      </p:pic>
      <p:pic>
        <p:nvPicPr>
          <p:cNvPr id="148" name="Google Shape;148;p24"/>
          <p:cNvPicPr preferRelativeResize="0"/>
          <p:nvPr/>
        </p:nvPicPr>
        <p:blipFill>
          <a:blip r:embed="rId5">
            <a:alphaModFix/>
          </a:blip>
          <a:stretch>
            <a:fillRect/>
          </a:stretch>
        </p:blipFill>
        <p:spPr>
          <a:xfrm>
            <a:off x="6126073" y="3133149"/>
            <a:ext cx="3017937" cy="2010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Scenarios</a:t>
            </a:r>
            <a:endParaRPr/>
          </a:p>
        </p:txBody>
      </p:sp>
      <p:sp>
        <p:nvSpPr>
          <p:cNvPr id="154" name="Google Shape;154;p25"/>
          <p:cNvSpPr txBox="1"/>
          <p:nvPr>
            <p:ph idx="1" type="subTitle"/>
          </p:nvPr>
        </p:nvSpPr>
        <p:spPr>
          <a:xfrm>
            <a:off x="311700" y="1278125"/>
            <a:ext cx="5714400" cy="73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Abbey Creates a Discussion Post in the Mystery Novels Group</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83975" y="328950"/>
            <a:ext cx="90759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Scenario: </a:t>
            </a:r>
            <a:r>
              <a:rPr lang="en" sz="2000"/>
              <a:t>Abbey Creates a Discussion Post in the Mystery Novels Group</a:t>
            </a:r>
            <a:endParaRPr sz="2000"/>
          </a:p>
        </p:txBody>
      </p:sp>
      <p:sp>
        <p:nvSpPr>
          <p:cNvPr id="160" name="Google Shape;160;p26"/>
          <p:cNvSpPr txBox="1"/>
          <p:nvPr>
            <p:ph idx="4294967295" type="body"/>
          </p:nvPr>
        </p:nvSpPr>
        <p:spPr>
          <a:xfrm>
            <a:off x="83975" y="1383075"/>
            <a:ext cx="9060000" cy="3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15"/>
              <a:t>1. After finishing her classes in the late afternoon, Abbey decides to relax so she turns on her phone ready to open the social networking app to check for book discussions.</a:t>
            </a:r>
            <a:endParaRPr sz="1315"/>
          </a:p>
          <a:p>
            <a:pPr indent="0" lvl="0" marL="0" rtl="0" algn="l">
              <a:spcBef>
                <a:spcPts val="1200"/>
              </a:spcBef>
              <a:spcAft>
                <a:spcPts val="0"/>
              </a:spcAft>
              <a:buNone/>
            </a:pPr>
            <a:r>
              <a:rPr lang="en" sz="1315"/>
              <a:t>2. Abbey taps on the app icon on her phone home screen which displays the welcome screen with the options to login and register (1)</a:t>
            </a:r>
            <a:endParaRPr sz="1315"/>
          </a:p>
          <a:p>
            <a:pPr indent="0" lvl="0" marL="0" rtl="0" algn="l">
              <a:spcBef>
                <a:spcPts val="1200"/>
              </a:spcBef>
              <a:spcAft>
                <a:spcPts val="0"/>
              </a:spcAft>
              <a:buNone/>
            </a:pPr>
            <a:r>
              <a:rPr lang="en" sz="1315"/>
              <a:t>3. Abbey clicks on the login button and the screen </a:t>
            </a:r>
            <a:r>
              <a:rPr lang="en" sz="1315"/>
              <a:t>transitions</a:t>
            </a:r>
            <a:r>
              <a:rPr lang="en" sz="1315"/>
              <a:t> to the app’s home page </a:t>
            </a:r>
            <a:r>
              <a:rPr lang="en" sz="1315"/>
              <a:t>which</a:t>
            </a:r>
            <a:r>
              <a:rPr lang="en" sz="1315"/>
              <a:t> displays various content (2)</a:t>
            </a:r>
            <a:endParaRPr sz="1315"/>
          </a:p>
          <a:p>
            <a:pPr indent="0" lvl="0" marL="0" rtl="0" algn="l">
              <a:spcBef>
                <a:spcPts val="1200"/>
              </a:spcBef>
              <a:spcAft>
                <a:spcPts val="0"/>
              </a:spcAft>
              <a:buNone/>
            </a:pPr>
            <a:r>
              <a:rPr lang="en" sz="1315"/>
              <a:t>4. Abbey looks at the home page but does not </a:t>
            </a:r>
            <a:r>
              <a:rPr lang="en" sz="1315"/>
              <a:t>immediately</a:t>
            </a:r>
            <a:r>
              <a:rPr lang="en" sz="1315"/>
              <a:t> see the “Mystery Novels” group she is looking for, she then starts </a:t>
            </a:r>
            <a:r>
              <a:rPr lang="en" sz="1315"/>
              <a:t>scrolling</a:t>
            </a:r>
            <a:r>
              <a:rPr lang="en" sz="1315"/>
              <a:t> through the feed until she finds </a:t>
            </a:r>
            <a:r>
              <a:rPr lang="en" sz="1315"/>
              <a:t>the</a:t>
            </a:r>
            <a:r>
              <a:rPr lang="en" sz="1315"/>
              <a:t> group labeled “Mystery Novels” on the discover section. </a:t>
            </a:r>
            <a:endParaRPr sz="1315"/>
          </a:p>
          <a:p>
            <a:pPr indent="0" lvl="0" marL="0" rtl="0" algn="l">
              <a:spcBef>
                <a:spcPts val="1200"/>
              </a:spcBef>
              <a:spcAft>
                <a:spcPts val="0"/>
              </a:spcAft>
              <a:buNone/>
            </a:pPr>
            <a:r>
              <a:rPr lang="en" sz="1315"/>
              <a:t>5. Abbey taps on the group name to enter the page, the app displays the “Mystery Novels” group page, with the </a:t>
            </a:r>
            <a:r>
              <a:rPr lang="en" sz="1315"/>
              <a:t>screen</a:t>
            </a:r>
            <a:r>
              <a:rPr lang="en" sz="1315"/>
              <a:t> showing </a:t>
            </a:r>
            <a:r>
              <a:rPr lang="en" sz="1315"/>
              <a:t>previous</a:t>
            </a:r>
            <a:r>
              <a:rPr lang="en" sz="1315"/>
              <a:t> posts from other group members including top discussions (3)</a:t>
            </a:r>
            <a:endParaRPr sz="1315"/>
          </a:p>
          <a:p>
            <a:pPr indent="0" lvl="0" marL="0" rtl="0" algn="l">
              <a:spcBef>
                <a:spcPts val="1200"/>
              </a:spcBef>
              <a:spcAft>
                <a:spcPts val="0"/>
              </a:spcAft>
              <a:buNone/>
            </a:pPr>
            <a:r>
              <a:rPr lang="en" sz="1315"/>
              <a:t>6. On the Mystery Novels group page, Abbey clicks on the “Add Post” button represented by a “+” sign at the lower right corner of the screen, which opens a “Create Post” modal on her screen (4)</a:t>
            </a:r>
            <a:endParaRPr sz="1315"/>
          </a:p>
          <a:p>
            <a:pPr indent="0" lvl="0" marL="0" rtl="0" algn="l">
              <a:spcBef>
                <a:spcPts val="1200"/>
              </a:spcBef>
              <a:spcAft>
                <a:spcPts val="0"/>
              </a:spcAft>
              <a:buNone/>
            </a:pPr>
            <a:r>
              <a:t/>
            </a:r>
            <a:endParaRPr sz="1315"/>
          </a:p>
          <a:p>
            <a:pPr indent="0" lvl="0" marL="0" rtl="0" algn="l">
              <a:spcBef>
                <a:spcPts val="1200"/>
              </a:spcBef>
              <a:spcAft>
                <a:spcPts val="0"/>
              </a:spcAft>
              <a:buNone/>
            </a:pPr>
            <a:r>
              <a:t/>
            </a:r>
            <a:endParaRPr sz="1315"/>
          </a:p>
          <a:p>
            <a:pPr indent="0" lvl="0" marL="0" rtl="0" algn="l">
              <a:spcBef>
                <a:spcPts val="1200"/>
              </a:spcBef>
              <a:spcAft>
                <a:spcPts val="0"/>
              </a:spcAft>
              <a:buNone/>
            </a:pPr>
            <a:r>
              <a:t/>
            </a:r>
            <a:endParaRPr sz="1315"/>
          </a:p>
          <a:p>
            <a:pPr indent="0" lvl="0" marL="0" rtl="0" algn="l">
              <a:spcBef>
                <a:spcPts val="1200"/>
              </a:spcBef>
              <a:spcAft>
                <a:spcPts val="1200"/>
              </a:spcAft>
              <a:buSzPts val="605"/>
              <a:buNone/>
            </a:pPr>
            <a:r>
              <a:t/>
            </a:r>
            <a:endParaRPr sz="131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nvSpPr>
        <p:spPr>
          <a:xfrm>
            <a:off x="116250" y="1345675"/>
            <a:ext cx="8911500" cy="185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15">
                <a:solidFill>
                  <a:schemeClr val="dk2"/>
                </a:solidFill>
                <a:latin typeface="Roboto"/>
                <a:ea typeface="Roboto"/>
                <a:cs typeface="Roboto"/>
                <a:sym typeface="Roboto"/>
              </a:rPr>
              <a:t>7</a:t>
            </a:r>
            <a:r>
              <a:rPr lang="en" sz="1315">
                <a:solidFill>
                  <a:schemeClr val="dk2"/>
                </a:solidFill>
                <a:latin typeface="Roboto"/>
                <a:ea typeface="Roboto"/>
                <a:cs typeface="Roboto"/>
                <a:sym typeface="Roboto"/>
              </a:rPr>
              <a:t>. Abbey clicks into the Title text input field to type a custom title for her post, she uses her phone’s keyboard to type: “SOME NEW READS” (5)</a:t>
            </a:r>
            <a:endParaRPr sz="1315">
              <a:solidFill>
                <a:schemeClr val="dk2"/>
              </a:solidFill>
              <a:latin typeface="Roboto"/>
              <a:ea typeface="Roboto"/>
              <a:cs typeface="Roboto"/>
              <a:sym typeface="Roboto"/>
            </a:endParaRPr>
          </a:p>
          <a:p>
            <a:pPr indent="0" lvl="0" marL="0" rtl="0" algn="l">
              <a:lnSpc>
                <a:spcPct val="115000"/>
              </a:lnSpc>
              <a:spcBef>
                <a:spcPts val="1200"/>
              </a:spcBef>
              <a:spcAft>
                <a:spcPts val="0"/>
              </a:spcAft>
              <a:buNone/>
            </a:pPr>
            <a:r>
              <a:rPr lang="en" sz="1315">
                <a:solidFill>
                  <a:schemeClr val="dk2"/>
                </a:solidFill>
                <a:latin typeface="Roboto"/>
                <a:ea typeface="Roboto"/>
                <a:cs typeface="Roboto"/>
                <a:sym typeface="Roboto"/>
              </a:rPr>
              <a:t>8. Abbey then clicks on the description text box to type her message using her phone’s keyboard: “Who likes these new reads?” (6)</a:t>
            </a:r>
            <a:endParaRPr sz="1315">
              <a:solidFill>
                <a:schemeClr val="dk2"/>
              </a:solidFill>
              <a:latin typeface="Roboto"/>
              <a:ea typeface="Roboto"/>
              <a:cs typeface="Roboto"/>
              <a:sym typeface="Roboto"/>
            </a:endParaRPr>
          </a:p>
          <a:p>
            <a:pPr indent="0" lvl="0" marL="0" rtl="0" algn="l">
              <a:lnSpc>
                <a:spcPct val="115000"/>
              </a:lnSpc>
              <a:spcBef>
                <a:spcPts val="1200"/>
              </a:spcBef>
              <a:spcAft>
                <a:spcPts val="1200"/>
              </a:spcAft>
              <a:buNone/>
            </a:pPr>
            <a:r>
              <a:rPr lang="en" sz="1315">
                <a:solidFill>
                  <a:schemeClr val="dk2"/>
                </a:solidFill>
                <a:latin typeface="Roboto"/>
                <a:ea typeface="Roboto"/>
                <a:cs typeface="Roboto"/>
                <a:sym typeface="Roboto"/>
              </a:rPr>
              <a:t>9. Abbey taps on the “Post” button, satisfied with her post to submitting it to the group. The app processes the request and within seconds, it appears on the group feed for other group members to see. (7)</a:t>
            </a:r>
            <a:endParaRPr sz="1300">
              <a:solidFill>
                <a:schemeClr val="dk2"/>
              </a:solidFill>
              <a:latin typeface="Roboto"/>
              <a:ea typeface="Roboto"/>
              <a:cs typeface="Roboto"/>
              <a:sym typeface="Roboto"/>
            </a:endParaRPr>
          </a:p>
        </p:txBody>
      </p:sp>
      <p:sp>
        <p:nvSpPr>
          <p:cNvPr id="166" name="Google Shape;166;p27"/>
          <p:cNvSpPr txBox="1"/>
          <p:nvPr>
            <p:ph type="title"/>
          </p:nvPr>
        </p:nvSpPr>
        <p:spPr>
          <a:xfrm>
            <a:off x="15875" y="328950"/>
            <a:ext cx="9240000" cy="5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Scenario: </a:t>
            </a:r>
            <a:r>
              <a:rPr lang="en" sz="2000"/>
              <a:t>Abbey Creates a Discussion Post in the Mystery Novels Group</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Scenarios</a:t>
            </a:r>
            <a:endParaRPr/>
          </a:p>
        </p:txBody>
      </p:sp>
      <p:pic>
        <p:nvPicPr>
          <p:cNvPr id="172" name="Google Shape;172;p28"/>
          <p:cNvPicPr preferRelativeResize="0"/>
          <p:nvPr/>
        </p:nvPicPr>
        <p:blipFill>
          <a:blip r:embed="rId3">
            <a:alphaModFix/>
          </a:blip>
          <a:stretch>
            <a:fillRect/>
          </a:stretch>
        </p:blipFill>
        <p:spPr>
          <a:xfrm>
            <a:off x="44825" y="1689575"/>
            <a:ext cx="1719500" cy="2818475"/>
          </a:xfrm>
          <a:prstGeom prst="rect">
            <a:avLst/>
          </a:prstGeom>
          <a:noFill/>
          <a:ln>
            <a:noFill/>
          </a:ln>
        </p:spPr>
      </p:pic>
      <p:pic>
        <p:nvPicPr>
          <p:cNvPr id="173" name="Google Shape;173;p28"/>
          <p:cNvPicPr preferRelativeResize="0"/>
          <p:nvPr/>
        </p:nvPicPr>
        <p:blipFill>
          <a:blip r:embed="rId4">
            <a:alphaModFix/>
          </a:blip>
          <a:stretch>
            <a:fillRect/>
          </a:stretch>
        </p:blipFill>
        <p:spPr>
          <a:xfrm>
            <a:off x="1764325" y="1689575"/>
            <a:ext cx="1800700" cy="2818475"/>
          </a:xfrm>
          <a:prstGeom prst="rect">
            <a:avLst/>
          </a:prstGeom>
          <a:noFill/>
          <a:ln>
            <a:noFill/>
          </a:ln>
        </p:spPr>
      </p:pic>
      <p:pic>
        <p:nvPicPr>
          <p:cNvPr id="174" name="Google Shape;174;p28"/>
          <p:cNvPicPr preferRelativeResize="0"/>
          <p:nvPr/>
        </p:nvPicPr>
        <p:blipFill>
          <a:blip r:embed="rId5">
            <a:alphaModFix/>
          </a:blip>
          <a:stretch>
            <a:fillRect/>
          </a:stretch>
        </p:blipFill>
        <p:spPr>
          <a:xfrm>
            <a:off x="3554475" y="1689575"/>
            <a:ext cx="1800700" cy="2799225"/>
          </a:xfrm>
          <a:prstGeom prst="rect">
            <a:avLst/>
          </a:prstGeom>
          <a:noFill/>
          <a:ln>
            <a:noFill/>
          </a:ln>
        </p:spPr>
      </p:pic>
      <p:pic>
        <p:nvPicPr>
          <p:cNvPr id="175" name="Google Shape;175;p28"/>
          <p:cNvPicPr preferRelativeResize="0"/>
          <p:nvPr/>
        </p:nvPicPr>
        <p:blipFill>
          <a:blip r:embed="rId6">
            <a:alphaModFix/>
          </a:blip>
          <a:stretch>
            <a:fillRect/>
          </a:stretch>
        </p:blipFill>
        <p:spPr>
          <a:xfrm>
            <a:off x="5365725" y="1689575"/>
            <a:ext cx="1832925" cy="2818475"/>
          </a:xfrm>
          <a:prstGeom prst="rect">
            <a:avLst/>
          </a:prstGeom>
          <a:noFill/>
          <a:ln>
            <a:noFill/>
          </a:ln>
        </p:spPr>
      </p:pic>
      <p:pic>
        <p:nvPicPr>
          <p:cNvPr id="176" name="Google Shape;176;p28"/>
          <p:cNvPicPr preferRelativeResize="0"/>
          <p:nvPr/>
        </p:nvPicPr>
        <p:blipFill>
          <a:blip r:embed="rId7">
            <a:alphaModFix/>
          </a:blip>
          <a:stretch>
            <a:fillRect/>
          </a:stretch>
        </p:blipFill>
        <p:spPr>
          <a:xfrm>
            <a:off x="7209200" y="1689575"/>
            <a:ext cx="1934800" cy="2818475"/>
          </a:xfrm>
          <a:prstGeom prst="rect">
            <a:avLst/>
          </a:prstGeom>
          <a:noFill/>
          <a:ln>
            <a:noFill/>
          </a:ln>
        </p:spPr>
      </p:pic>
      <p:cxnSp>
        <p:nvCxnSpPr>
          <p:cNvPr id="177" name="Google Shape;177;p28"/>
          <p:cNvCxnSpPr/>
          <p:nvPr/>
        </p:nvCxnSpPr>
        <p:spPr>
          <a:xfrm rot="10800000">
            <a:off x="904575" y="4508050"/>
            <a:ext cx="600" cy="394200"/>
          </a:xfrm>
          <a:prstGeom prst="straightConnector1">
            <a:avLst/>
          </a:prstGeom>
          <a:noFill/>
          <a:ln cap="flat" cmpd="sng" w="19050">
            <a:solidFill>
              <a:srgbClr val="980000"/>
            </a:solidFill>
            <a:prstDash val="solid"/>
            <a:round/>
            <a:headEnd len="med" w="med" type="none"/>
            <a:tailEnd len="med" w="med" type="triangle"/>
          </a:ln>
        </p:spPr>
      </p:cxnSp>
      <p:cxnSp>
        <p:nvCxnSpPr>
          <p:cNvPr id="178" name="Google Shape;178;p28"/>
          <p:cNvCxnSpPr/>
          <p:nvPr/>
        </p:nvCxnSpPr>
        <p:spPr>
          <a:xfrm flipH="1" rot="10800000">
            <a:off x="2661075" y="4508050"/>
            <a:ext cx="3600" cy="367500"/>
          </a:xfrm>
          <a:prstGeom prst="straightConnector1">
            <a:avLst/>
          </a:prstGeom>
          <a:noFill/>
          <a:ln cap="flat" cmpd="sng" w="19050">
            <a:solidFill>
              <a:srgbClr val="980000"/>
            </a:solidFill>
            <a:prstDash val="solid"/>
            <a:round/>
            <a:headEnd len="med" w="med" type="none"/>
            <a:tailEnd len="med" w="med" type="triangle"/>
          </a:ln>
        </p:spPr>
      </p:cxnSp>
      <p:cxnSp>
        <p:nvCxnSpPr>
          <p:cNvPr id="179" name="Google Shape;179;p28"/>
          <p:cNvCxnSpPr/>
          <p:nvPr/>
        </p:nvCxnSpPr>
        <p:spPr>
          <a:xfrm flipH="1" rot="10800000">
            <a:off x="4801725" y="4001000"/>
            <a:ext cx="260100" cy="5100"/>
          </a:xfrm>
          <a:prstGeom prst="straightConnector1">
            <a:avLst/>
          </a:prstGeom>
          <a:noFill/>
          <a:ln cap="flat" cmpd="sng" w="19050">
            <a:solidFill>
              <a:srgbClr val="980000"/>
            </a:solidFill>
            <a:prstDash val="solid"/>
            <a:round/>
            <a:headEnd len="med" w="med" type="none"/>
            <a:tailEnd len="med" w="med" type="triangle"/>
          </a:ln>
        </p:spPr>
      </p:cxnSp>
      <p:cxnSp>
        <p:nvCxnSpPr>
          <p:cNvPr id="180" name="Google Shape;180;p28"/>
          <p:cNvCxnSpPr/>
          <p:nvPr/>
        </p:nvCxnSpPr>
        <p:spPr>
          <a:xfrm rot="10800000">
            <a:off x="7118200" y="1556050"/>
            <a:ext cx="3900" cy="731400"/>
          </a:xfrm>
          <a:prstGeom prst="straightConnector1">
            <a:avLst/>
          </a:prstGeom>
          <a:noFill/>
          <a:ln cap="flat" cmpd="sng" w="19050">
            <a:solidFill>
              <a:srgbClr val="980000"/>
            </a:solidFill>
            <a:prstDash val="solid"/>
            <a:round/>
            <a:headEnd len="med" w="med" type="none"/>
            <a:tailEnd len="med" w="med" type="none"/>
          </a:ln>
        </p:spPr>
      </p:cxnSp>
      <p:cxnSp>
        <p:nvCxnSpPr>
          <p:cNvPr id="181" name="Google Shape;181;p28"/>
          <p:cNvCxnSpPr>
            <a:stCxn id="182" idx="0"/>
          </p:cNvCxnSpPr>
          <p:nvPr/>
        </p:nvCxnSpPr>
        <p:spPr>
          <a:xfrm rot="10800000">
            <a:off x="7114775" y="2721175"/>
            <a:ext cx="5400" cy="2121300"/>
          </a:xfrm>
          <a:prstGeom prst="straightConnector1">
            <a:avLst/>
          </a:prstGeom>
          <a:noFill/>
          <a:ln cap="flat" cmpd="sng" w="19050">
            <a:solidFill>
              <a:srgbClr val="980000"/>
            </a:solidFill>
            <a:prstDash val="solid"/>
            <a:round/>
            <a:headEnd len="med" w="med" type="none"/>
            <a:tailEnd len="med" w="med" type="none"/>
          </a:ln>
        </p:spPr>
      </p:cxnSp>
      <p:cxnSp>
        <p:nvCxnSpPr>
          <p:cNvPr id="183" name="Google Shape;183;p28"/>
          <p:cNvCxnSpPr/>
          <p:nvPr/>
        </p:nvCxnSpPr>
        <p:spPr>
          <a:xfrm rot="10800000">
            <a:off x="6896150" y="2292375"/>
            <a:ext cx="234000" cy="2700"/>
          </a:xfrm>
          <a:prstGeom prst="straightConnector1">
            <a:avLst/>
          </a:prstGeom>
          <a:noFill/>
          <a:ln cap="flat" cmpd="sng" w="19050">
            <a:solidFill>
              <a:srgbClr val="980000"/>
            </a:solidFill>
            <a:prstDash val="solid"/>
            <a:round/>
            <a:headEnd len="med" w="med" type="none"/>
            <a:tailEnd len="med" w="med" type="triangle"/>
          </a:ln>
        </p:spPr>
      </p:cxnSp>
      <p:cxnSp>
        <p:nvCxnSpPr>
          <p:cNvPr id="184" name="Google Shape;184;p28"/>
          <p:cNvCxnSpPr/>
          <p:nvPr/>
        </p:nvCxnSpPr>
        <p:spPr>
          <a:xfrm flipH="1">
            <a:off x="6905575" y="2731650"/>
            <a:ext cx="215400" cy="3300"/>
          </a:xfrm>
          <a:prstGeom prst="straightConnector1">
            <a:avLst/>
          </a:prstGeom>
          <a:noFill/>
          <a:ln cap="flat" cmpd="sng" w="19050">
            <a:solidFill>
              <a:srgbClr val="980000"/>
            </a:solidFill>
            <a:prstDash val="solid"/>
            <a:round/>
            <a:headEnd len="med" w="med" type="none"/>
            <a:tailEnd len="med" w="med" type="triangle"/>
          </a:ln>
        </p:spPr>
      </p:cxnSp>
      <p:cxnSp>
        <p:nvCxnSpPr>
          <p:cNvPr id="185" name="Google Shape;185;p28"/>
          <p:cNvCxnSpPr>
            <a:stCxn id="186" idx="0"/>
          </p:cNvCxnSpPr>
          <p:nvPr/>
        </p:nvCxnSpPr>
        <p:spPr>
          <a:xfrm rot="10800000">
            <a:off x="4805313" y="3997075"/>
            <a:ext cx="1800" cy="845400"/>
          </a:xfrm>
          <a:prstGeom prst="straightConnector1">
            <a:avLst/>
          </a:prstGeom>
          <a:noFill/>
          <a:ln cap="flat" cmpd="sng" w="19050">
            <a:solidFill>
              <a:srgbClr val="980000"/>
            </a:solidFill>
            <a:prstDash val="solid"/>
            <a:round/>
            <a:headEnd len="med" w="med" type="none"/>
            <a:tailEnd len="med" w="med" type="none"/>
          </a:ln>
        </p:spPr>
      </p:cxnSp>
      <p:cxnSp>
        <p:nvCxnSpPr>
          <p:cNvPr id="187" name="Google Shape;187;p28"/>
          <p:cNvCxnSpPr>
            <a:stCxn id="188" idx="0"/>
          </p:cNvCxnSpPr>
          <p:nvPr/>
        </p:nvCxnSpPr>
        <p:spPr>
          <a:xfrm flipH="1" rot="10800000">
            <a:off x="6282175" y="3875275"/>
            <a:ext cx="7200" cy="967200"/>
          </a:xfrm>
          <a:prstGeom prst="straightConnector1">
            <a:avLst/>
          </a:prstGeom>
          <a:noFill/>
          <a:ln cap="flat" cmpd="sng" w="19050">
            <a:solidFill>
              <a:srgbClr val="980000"/>
            </a:solidFill>
            <a:prstDash val="solid"/>
            <a:round/>
            <a:headEnd len="med" w="med" type="none"/>
            <a:tailEnd len="med" w="med" type="triangle"/>
          </a:ln>
        </p:spPr>
      </p:cxnSp>
      <p:sp>
        <p:nvSpPr>
          <p:cNvPr id="189" name="Google Shape;189;p28"/>
          <p:cNvSpPr/>
          <p:nvPr/>
        </p:nvSpPr>
        <p:spPr>
          <a:xfrm>
            <a:off x="778000" y="4842475"/>
            <a:ext cx="234000" cy="2472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0" name="Google Shape;190;p28"/>
          <p:cNvSpPr/>
          <p:nvPr/>
        </p:nvSpPr>
        <p:spPr>
          <a:xfrm>
            <a:off x="2545875" y="4842475"/>
            <a:ext cx="234000" cy="2472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1" name="Google Shape;191;p28"/>
          <p:cNvSpPr txBox="1"/>
          <p:nvPr/>
        </p:nvSpPr>
        <p:spPr>
          <a:xfrm>
            <a:off x="752175" y="4773625"/>
            <a:ext cx="33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1</a:t>
            </a:r>
            <a:endParaRPr sz="1300">
              <a:solidFill>
                <a:schemeClr val="lt1"/>
              </a:solidFill>
              <a:latin typeface="Roboto"/>
              <a:ea typeface="Roboto"/>
              <a:cs typeface="Roboto"/>
              <a:sym typeface="Roboto"/>
            </a:endParaRPr>
          </a:p>
        </p:txBody>
      </p:sp>
      <p:sp>
        <p:nvSpPr>
          <p:cNvPr id="186" name="Google Shape;186;p28"/>
          <p:cNvSpPr/>
          <p:nvPr/>
        </p:nvSpPr>
        <p:spPr>
          <a:xfrm>
            <a:off x="4690113" y="4842475"/>
            <a:ext cx="234000" cy="2472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8" name="Google Shape;188;p28"/>
          <p:cNvSpPr/>
          <p:nvPr/>
        </p:nvSpPr>
        <p:spPr>
          <a:xfrm>
            <a:off x="6165175" y="4842475"/>
            <a:ext cx="234000" cy="2472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2" name="Google Shape;182;p28"/>
          <p:cNvSpPr/>
          <p:nvPr/>
        </p:nvSpPr>
        <p:spPr>
          <a:xfrm>
            <a:off x="7003175" y="4842475"/>
            <a:ext cx="234000" cy="2472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2" name="Google Shape;192;p28"/>
          <p:cNvSpPr/>
          <p:nvPr/>
        </p:nvSpPr>
        <p:spPr>
          <a:xfrm>
            <a:off x="7000475" y="1388450"/>
            <a:ext cx="234000" cy="2472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3" name="Google Shape;193;p28"/>
          <p:cNvSpPr txBox="1"/>
          <p:nvPr/>
        </p:nvSpPr>
        <p:spPr>
          <a:xfrm>
            <a:off x="2508500" y="4773625"/>
            <a:ext cx="29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2</a:t>
            </a:r>
            <a:endParaRPr sz="1300">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Scenarios</a:t>
            </a:r>
            <a:endParaRPr/>
          </a:p>
        </p:txBody>
      </p:sp>
      <p:sp>
        <p:nvSpPr>
          <p:cNvPr id="199" name="Google Shape;199;p29"/>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15"/>
              <a:t>• Go through the entire sequence so that the audience understands both the task and how the user flowed through the prototype doing the task</a:t>
            </a:r>
            <a:endParaRPr sz="1315"/>
          </a:p>
          <a:p>
            <a:pPr indent="0" lvl="0" marL="0" rtl="0" algn="l">
              <a:spcBef>
                <a:spcPts val="1200"/>
              </a:spcBef>
              <a:spcAft>
                <a:spcPts val="0"/>
              </a:spcAft>
              <a:buNone/>
            </a:pPr>
            <a:r>
              <a:rPr lang="en" sz="1315"/>
              <a:t>• You can go fast through this as most scenarios should be straight-forward</a:t>
            </a:r>
            <a:endParaRPr sz="1315"/>
          </a:p>
          <a:p>
            <a:pPr indent="0" lvl="0" marL="0" rtl="0" algn="l">
              <a:spcBef>
                <a:spcPts val="1200"/>
              </a:spcBef>
              <a:spcAft>
                <a:spcPts val="0"/>
              </a:spcAft>
              <a:buNone/>
            </a:pPr>
            <a:r>
              <a:t/>
            </a:r>
            <a:endParaRPr sz="1315"/>
          </a:p>
          <a:p>
            <a:pPr indent="0" lvl="0" marL="0" rtl="0" algn="l">
              <a:spcBef>
                <a:spcPts val="1200"/>
              </a:spcBef>
              <a:spcAft>
                <a:spcPts val="1200"/>
              </a:spcAft>
              <a:buSzPts val="605"/>
              <a:buNone/>
            </a:pPr>
            <a:r>
              <a:t/>
            </a:r>
            <a:endParaRPr sz="131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Walkthroughs</a:t>
            </a:r>
            <a:endParaRPr/>
          </a:p>
        </p:txBody>
      </p:sp>
      <p:sp>
        <p:nvSpPr>
          <p:cNvPr id="205" name="Google Shape;205;p30"/>
          <p:cNvSpPr txBox="1"/>
          <p:nvPr/>
        </p:nvSpPr>
        <p:spPr>
          <a:xfrm>
            <a:off x="152400" y="152400"/>
            <a:ext cx="3000000" cy="3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o</a:t>
            </a:r>
            <a:endParaRPr/>
          </a:p>
        </p:txBody>
      </p:sp>
      <p:graphicFrame>
        <p:nvGraphicFramePr>
          <p:cNvPr id="206" name="Google Shape;206;p30"/>
          <p:cNvGraphicFramePr/>
          <p:nvPr/>
        </p:nvGraphicFramePr>
        <p:xfrm>
          <a:off x="311700" y="1350100"/>
          <a:ext cx="3000000" cy="3000000"/>
        </p:xfrm>
        <a:graphic>
          <a:graphicData uri="http://schemas.openxmlformats.org/drawingml/2006/table">
            <a:tbl>
              <a:tblPr>
                <a:noFill/>
                <a:tableStyleId>{ADBA68FD-9960-4838-A405-A49A5B49C38B}</a:tableStyleId>
              </a:tblPr>
              <a:tblGrid>
                <a:gridCol w="2840200"/>
                <a:gridCol w="2840200"/>
                <a:gridCol w="2840200"/>
              </a:tblGrid>
              <a:tr h="552450">
                <a:tc>
                  <a:txBody>
                    <a:bodyPr/>
                    <a:lstStyle/>
                    <a:p>
                      <a:pPr indent="0" lvl="0" marL="0" rtl="0" algn="l">
                        <a:spcBef>
                          <a:spcPts val="0"/>
                        </a:spcBef>
                        <a:spcAft>
                          <a:spcPts val="0"/>
                        </a:spcAft>
                        <a:buNone/>
                      </a:pPr>
                      <a:r>
                        <a:rPr lang="en"/>
                        <a:t>Task Step</a:t>
                      </a:r>
                      <a:endParaRPr/>
                    </a:p>
                  </a:txBody>
                  <a:tcPr marT="91425" marB="91425" marR="91425" marL="91425"/>
                </a:tc>
                <a:tc>
                  <a:txBody>
                    <a:bodyPr/>
                    <a:lstStyle/>
                    <a:p>
                      <a:pPr indent="0" lvl="0" marL="0" rtl="0" algn="l">
                        <a:spcBef>
                          <a:spcPts val="0"/>
                        </a:spcBef>
                        <a:spcAft>
                          <a:spcPts val="0"/>
                        </a:spcAft>
                        <a:buNone/>
                      </a:pPr>
                      <a:r>
                        <a:rPr lang="en"/>
                        <a:t>Knowledge? Believable? Motivated?</a:t>
                      </a:r>
                      <a:endParaRPr/>
                    </a:p>
                  </a:txBody>
                  <a:tcPr marT="91425" marB="91425" marR="91425" marL="91425"/>
                </a:tc>
                <a:tc>
                  <a:txBody>
                    <a:bodyPr/>
                    <a:lstStyle/>
                    <a:p>
                      <a:pPr indent="0" lvl="0" marL="0" rtl="0" algn="l">
                        <a:spcBef>
                          <a:spcPts val="0"/>
                        </a:spcBef>
                        <a:spcAft>
                          <a:spcPts val="0"/>
                        </a:spcAft>
                        <a:buNone/>
                      </a:pPr>
                      <a:r>
                        <a:rPr lang="en"/>
                        <a:t>Comments/Solutions</a:t>
                      </a:r>
                      <a:endParaRPr/>
                    </a:p>
                  </a:txBody>
                  <a:tcPr marT="91425" marB="91425" marR="91425" marL="91425"/>
                </a:tc>
              </a:tr>
              <a:tr h="602050">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1. After finishing her classes in the late afternoon, Abbey decides to relax so she turns on her phone ready to open the social networking app to check for book discussions.</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Ok as long as she knows how to use a mobile application</a:t>
                      </a:r>
                      <a:endParaRPr/>
                    </a:p>
                  </a:txBody>
                  <a:tcPr marT="91425" marB="91425" marR="91425" marL="91425"/>
                </a:tc>
                <a:tc>
                  <a:txBody>
                    <a:bodyPr/>
                    <a:lstStyle/>
                    <a:p>
                      <a:pPr indent="0" lvl="0" marL="0" rtl="0" algn="l">
                        <a:lnSpc>
                          <a:spcPct val="115000"/>
                        </a:lnSpc>
                        <a:spcBef>
                          <a:spcPts val="0"/>
                        </a:spcBef>
                        <a:spcAft>
                          <a:spcPts val="1200"/>
                        </a:spcAft>
                        <a:buNone/>
                      </a:pPr>
                      <a:r>
                        <a:t/>
                      </a:r>
                      <a:endParaRPr/>
                    </a:p>
                  </a:txBody>
                  <a:tcPr marT="91425" marB="91425" marR="91425" marL="91425"/>
                </a:tc>
              </a:tr>
              <a:tr h="578975">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2. Abbey taps on the app icon on her phone home screen which displays the welcome screen with the options to login and register (1)</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Interface Problem if she must log in every time despite having previously done so.</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Add a ‘remember me’ option in the login screen</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Walkthroughs</a:t>
            </a:r>
            <a:endParaRPr/>
          </a:p>
        </p:txBody>
      </p:sp>
      <p:sp>
        <p:nvSpPr>
          <p:cNvPr id="212" name="Google Shape;212;p31"/>
          <p:cNvSpPr txBox="1"/>
          <p:nvPr/>
        </p:nvSpPr>
        <p:spPr>
          <a:xfrm>
            <a:off x="152400" y="152400"/>
            <a:ext cx="3000000" cy="3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o</a:t>
            </a:r>
            <a:endParaRPr/>
          </a:p>
        </p:txBody>
      </p:sp>
      <p:graphicFrame>
        <p:nvGraphicFramePr>
          <p:cNvPr id="213" name="Google Shape;213;p31"/>
          <p:cNvGraphicFramePr/>
          <p:nvPr/>
        </p:nvGraphicFramePr>
        <p:xfrm>
          <a:off x="311700" y="1366725"/>
          <a:ext cx="3000000" cy="3000000"/>
        </p:xfrm>
        <a:graphic>
          <a:graphicData uri="http://schemas.openxmlformats.org/drawingml/2006/table">
            <a:tbl>
              <a:tblPr>
                <a:noFill/>
                <a:tableStyleId>{ADBA68FD-9960-4838-A405-A49A5B49C38B}</a:tableStyleId>
              </a:tblPr>
              <a:tblGrid>
                <a:gridCol w="2840200"/>
                <a:gridCol w="2840200"/>
                <a:gridCol w="2840200"/>
              </a:tblGrid>
              <a:tr h="533900">
                <a:tc>
                  <a:txBody>
                    <a:bodyPr/>
                    <a:lstStyle/>
                    <a:p>
                      <a:pPr indent="0" lvl="0" marL="0" rtl="0" algn="l">
                        <a:spcBef>
                          <a:spcPts val="0"/>
                        </a:spcBef>
                        <a:spcAft>
                          <a:spcPts val="0"/>
                        </a:spcAft>
                        <a:buNone/>
                      </a:pPr>
                      <a:r>
                        <a:rPr lang="en"/>
                        <a:t>Task Step</a:t>
                      </a:r>
                      <a:endParaRPr/>
                    </a:p>
                  </a:txBody>
                  <a:tcPr marT="91425" marB="91425" marR="91425" marL="91425"/>
                </a:tc>
                <a:tc>
                  <a:txBody>
                    <a:bodyPr/>
                    <a:lstStyle/>
                    <a:p>
                      <a:pPr indent="0" lvl="0" marL="0" rtl="0" algn="l">
                        <a:spcBef>
                          <a:spcPts val="0"/>
                        </a:spcBef>
                        <a:spcAft>
                          <a:spcPts val="0"/>
                        </a:spcAft>
                        <a:buNone/>
                      </a:pPr>
                      <a:r>
                        <a:rPr lang="en"/>
                        <a:t>Knowledge? Believable? Motivated?</a:t>
                      </a:r>
                      <a:endParaRPr/>
                    </a:p>
                  </a:txBody>
                  <a:tcPr marT="91425" marB="91425" marR="91425" marL="91425"/>
                </a:tc>
                <a:tc>
                  <a:txBody>
                    <a:bodyPr/>
                    <a:lstStyle/>
                    <a:p>
                      <a:pPr indent="0" lvl="0" marL="0" rtl="0" algn="l">
                        <a:spcBef>
                          <a:spcPts val="0"/>
                        </a:spcBef>
                        <a:spcAft>
                          <a:spcPts val="0"/>
                        </a:spcAft>
                        <a:buNone/>
                      </a:pPr>
                      <a:r>
                        <a:rPr lang="en"/>
                        <a:t>Comments/Solutions</a:t>
                      </a:r>
                      <a:endParaRPr/>
                    </a:p>
                  </a:txBody>
                  <a:tcPr marT="91425" marB="91425" marR="91425" marL="91425"/>
                </a:tc>
              </a:tr>
              <a:tr h="1777875">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4. Abbey looks at the home page but does not immediately see the “Mystery Novels” group she is looking for, she then starts scrolling through the feed until she finds the group labeled “Mystery Novels” on the discover section. </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Can be frustrating if the frequently accessed group is not </a:t>
                      </a:r>
                      <a:r>
                        <a:rPr lang="en" sz="1315">
                          <a:solidFill>
                            <a:schemeClr val="dk2"/>
                          </a:solidFill>
                          <a:latin typeface="Roboto"/>
                          <a:ea typeface="Roboto"/>
                          <a:cs typeface="Roboto"/>
                          <a:sym typeface="Roboto"/>
                        </a:rPr>
                        <a:t>easily accessible</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Display </a:t>
                      </a:r>
                      <a:r>
                        <a:rPr lang="en" sz="1315">
                          <a:solidFill>
                            <a:schemeClr val="dk2"/>
                          </a:solidFill>
                          <a:latin typeface="Roboto"/>
                          <a:ea typeface="Roboto"/>
                          <a:cs typeface="Roboto"/>
                          <a:sym typeface="Roboto"/>
                        </a:rPr>
                        <a:t>recently</a:t>
                      </a:r>
                      <a:r>
                        <a:rPr lang="en" sz="1315">
                          <a:solidFill>
                            <a:schemeClr val="dk2"/>
                          </a:solidFill>
                          <a:latin typeface="Roboto"/>
                          <a:ea typeface="Roboto"/>
                          <a:cs typeface="Roboto"/>
                          <a:sym typeface="Roboto"/>
                        </a:rPr>
                        <a:t> opened groups first</a:t>
                      </a:r>
                      <a:endParaRPr/>
                    </a:p>
                  </a:txBody>
                  <a:tcPr marT="91425" marB="91425" marR="91425" marL="91425"/>
                </a:tc>
              </a:tr>
              <a:tr h="1602375">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5. Abbey taps on the group name to enter the page, the app displays the “Mystery Novels” group page, with the screen showing previous posts from other group members including top discussions (3)</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She expects the group page to be similar to other social platforms, where previous posts and top discussions are readily available.</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Use popular designs for social media applications</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Recap: Who We Are &amp; Who Do We Work For</a:t>
            </a:r>
            <a:endParaRPr/>
          </a:p>
        </p:txBody>
      </p:sp>
      <p:sp>
        <p:nvSpPr>
          <p:cNvPr id="71" name="Google Shape;71;p14"/>
          <p:cNvSpPr txBox="1"/>
          <p:nvPr>
            <p:ph idx="1" type="body"/>
          </p:nvPr>
        </p:nvSpPr>
        <p:spPr>
          <a:xfrm>
            <a:off x="311700" y="1505700"/>
            <a:ext cx="40821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Who We Are</a:t>
            </a:r>
            <a:endParaRPr b="1" sz="1500"/>
          </a:p>
          <a:p>
            <a:pPr indent="-311150" lvl="0" marL="457200" rtl="0" algn="l">
              <a:spcBef>
                <a:spcPts val="1200"/>
              </a:spcBef>
              <a:spcAft>
                <a:spcPts val="0"/>
              </a:spcAft>
              <a:buSzPts val="1300"/>
              <a:buChar char="●"/>
            </a:pPr>
            <a:r>
              <a:rPr lang="en"/>
              <a:t>Manraj Singh</a:t>
            </a:r>
            <a:endParaRPr/>
          </a:p>
          <a:p>
            <a:pPr indent="-311150" lvl="0" marL="457200" rtl="0" algn="l">
              <a:spcBef>
                <a:spcPts val="0"/>
              </a:spcBef>
              <a:spcAft>
                <a:spcPts val="0"/>
              </a:spcAft>
              <a:buSzPts val="1300"/>
              <a:buChar char="●"/>
            </a:pPr>
            <a:r>
              <a:rPr lang="en"/>
              <a:t>Esohe Aideyan</a:t>
            </a:r>
            <a:endParaRPr/>
          </a:p>
          <a:p>
            <a:pPr indent="-311150" lvl="0" marL="457200" rtl="0" algn="l">
              <a:spcBef>
                <a:spcPts val="0"/>
              </a:spcBef>
              <a:spcAft>
                <a:spcPts val="0"/>
              </a:spcAft>
              <a:buSzPts val="1300"/>
              <a:buChar char="●"/>
            </a:pPr>
            <a:r>
              <a:rPr lang="en"/>
              <a:t>Usharab Khan</a:t>
            </a:r>
            <a:endParaRPr/>
          </a:p>
          <a:p>
            <a:pPr indent="-311150" lvl="0" marL="457200" rtl="0" algn="l">
              <a:spcBef>
                <a:spcPts val="0"/>
              </a:spcBef>
              <a:spcAft>
                <a:spcPts val="0"/>
              </a:spcAft>
              <a:buSzPts val="1300"/>
              <a:buChar char="●"/>
            </a:pPr>
            <a:r>
              <a:rPr lang="en"/>
              <a:t>Lucas Kasdorf</a:t>
            </a:r>
            <a:endParaRPr/>
          </a:p>
          <a:p>
            <a:pPr indent="-311150" lvl="0" marL="457200" rtl="0" algn="l">
              <a:spcBef>
                <a:spcPts val="0"/>
              </a:spcBef>
              <a:spcAft>
                <a:spcPts val="0"/>
              </a:spcAft>
              <a:buSzPts val="1300"/>
              <a:buChar char="●"/>
            </a:pPr>
            <a:r>
              <a:rPr lang="en"/>
              <a:t>Rian Tapang</a:t>
            </a:r>
            <a:endParaRPr/>
          </a:p>
          <a:p>
            <a:pPr indent="0" lvl="0" marL="0" rtl="0" algn="l">
              <a:spcBef>
                <a:spcPts val="1200"/>
              </a:spcBef>
              <a:spcAft>
                <a:spcPts val="1200"/>
              </a:spcAft>
              <a:buNone/>
            </a:pPr>
            <a:r>
              <a:t/>
            </a:r>
            <a:endParaRPr/>
          </a:p>
        </p:txBody>
      </p:sp>
      <p:sp>
        <p:nvSpPr>
          <p:cNvPr id="72" name="Google Shape;72;p14"/>
          <p:cNvSpPr txBox="1"/>
          <p:nvPr>
            <p:ph idx="2" type="body"/>
          </p:nvPr>
        </p:nvSpPr>
        <p:spPr>
          <a:xfrm>
            <a:off x="4750100" y="1505700"/>
            <a:ext cx="40821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Who Do We Work For</a:t>
            </a:r>
            <a:endParaRPr b="1" sz="1500"/>
          </a:p>
          <a:p>
            <a:pPr indent="0" lvl="0" marL="0" rtl="0" algn="l">
              <a:spcBef>
                <a:spcPts val="1200"/>
              </a:spcBef>
              <a:spcAft>
                <a:spcPts val="0"/>
              </a:spcAft>
              <a:buNone/>
            </a:pPr>
            <a:r>
              <a:rPr lang="en" sz="1500"/>
              <a:t>University of Calgary</a:t>
            </a:r>
            <a:endParaRPr sz="1500"/>
          </a:p>
          <a:p>
            <a:pPr indent="-311150" lvl="0" marL="457200" rtl="0" algn="l">
              <a:spcBef>
                <a:spcPts val="1200"/>
              </a:spcBef>
              <a:spcAft>
                <a:spcPts val="0"/>
              </a:spcAft>
              <a:buSzPts val="1300"/>
              <a:buChar char="●"/>
            </a:pPr>
            <a:r>
              <a:rPr lang="en"/>
              <a:t>&gt;4 000 Staff</a:t>
            </a:r>
            <a:endParaRPr/>
          </a:p>
          <a:p>
            <a:pPr indent="-311150" lvl="0" marL="457200" rtl="0" algn="l">
              <a:spcBef>
                <a:spcPts val="0"/>
              </a:spcBef>
              <a:spcAft>
                <a:spcPts val="0"/>
              </a:spcAft>
              <a:buSzPts val="1300"/>
              <a:buChar char="●"/>
            </a:pPr>
            <a:r>
              <a:rPr lang="en"/>
              <a:t>&gt;37 000 Students</a:t>
            </a:r>
            <a:endParaRPr/>
          </a:p>
          <a:p>
            <a:pPr indent="-311150" lvl="0" marL="457200" rtl="0" algn="l">
              <a:spcBef>
                <a:spcPts val="0"/>
              </a:spcBef>
              <a:spcAft>
                <a:spcPts val="0"/>
              </a:spcAft>
              <a:buSzPts val="1300"/>
              <a:buChar char="●"/>
            </a:pPr>
            <a:r>
              <a:rPr lang="en"/>
              <a:t>&gt;217 000 Alumni</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Walkthroughs</a:t>
            </a:r>
            <a:endParaRPr/>
          </a:p>
        </p:txBody>
      </p:sp>
      <p:sp>
        <p:nvSpPr>
          <p:cNvPr id="219" name="Google Shape;219;p32"/>
          <p:cNvSpPr txBox="1"/>
          <p:nvPr/>
        </p:nvSpPr>
        <p:spPr>
          <a:xfrm>
            <a:off x="152400" y="152400"/>
            <a:ext cx="3000000" cy="3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o</a:t>
            </a:r>
            <a:endParaRPr/>
          </a:p>
        </p:txBody>
      </p:sp>
      <p:graphicFrame>
        <p:nvGraphicFramePr>
          <p:cNvPr id="220" name="Google Shape;220;p32"/>
          <p:cNvGraphicFramePr/>
          <p:nvPr/>
        </p:nvGraphicFramePr>
        <p:xfrm>
          <a:off x="311700" y="1286975"/>
          <a:ext cx="3000000" cy="3000000"/>
        </p:xfrm>
        <a:graphic>
          <a:graphicData uri="http://schemas.openxmlformats.org/drawingml/2006/table">
            <a:tbl>
              <a:tblPr>
                <a:noFill/>
                <a:tableStyleId>{ADBA68FD-9960-4838-A405-A49A5B49C38B}</a:tableStyleId>
              </a:tblPr>
              <a:tblGrid>
                <a:gridCol w="2840200"/>
                <a:gridCol w="2840200"/>
                <a:gridCol w="2840200"/>
              </a:tblGrid>
              <a:tr h="641150">
                <a:tc>
                  <a:txBody>
                    <a:bodyPr/>
                    <a:lstStyle/>
                    <a:p>
                      <a:pPr indent="0" lvl="0" marL="0" rtl="0" algn="l">
                        <a:spcBef>
                          <a:spcPts val="0"/>
                        </a:spcBef>
                        <a:spcAft>
                          <a:spcPts val="0"/>
                        </a:spcAft>
                        <a:buNone/>
                      </a:pPr>
                      <a:r>
                        <a:rPr lang="en"/>
                        <a:t>Task Step</a:t>
                      </a:r>
                      <a:endParaRPr/>
                    </a:p>
                  </a:txBody>
                  <a:tcPr marT="91425" marB="91425" marR="91425" marL="91425"/>
                </a:tc>
                <a:tc>
                  <a:txBody>
                    <a:bodyPr/>
                    <a:lstStyle/>
                    <a:p>
                      <a:pPr indent="0" lvl="0" marL="0" rtl="0" algn="l">
                        <a:spcBef>
                          <a:spcPts val="0"/>
                        </a:spcBef>
                        <a:spcAft>
                          <a:spcPts val="0"/>
                        </a:spcAft>
                        <a:buNone/>
                      </a:pPr>
                      <a:r>
                        <a:rPr lang="en"/>
                        <a:t>Knowledge? Believable? Motivated?</a:t>
                      </a:r>
                      <a:endParaRPr/>
                    </a:p>
                  </a:txBody>
                  <a:tcPr marT="91425" marB="91425" marR="91425" marL="91425"/>
                </a:tc>
                <a:tc>
                  <a:txBody>
                    <a:bodyPr/>
                    <a:lstStyle/>
                    <a:p>
                      <a:pPr indent="0" lvl="0" marL="0" rtl="0" algn="l">
                        <a:spcBef>
                          <a:spcPts val="0"/>
                        </a:spcBef>
                        <a:spcAft>
                          <a:spcPts val="0"/>
                        </a:spcAft>
                        <a:buNone/>
                      </a:pPr>
                      <a:r>
                        <a:rPr lang="en"/>
                        <a:t>Comments/Solutions</a:t>
                      </a:r>
                      <a:endParaRPr/>
                    </a:p>
                  </a:txBody>
                  <a:tcPr marT="91425" marB="91425" marR="91425" marL="91425"/>
                </a:tc>
              </a:tr>
              <a:tr h="1480475">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6. On the Mystery Novels group page, Abbey clicks on the “Add Post” button represented by a “+” sign at the lower right corner of the screen, which opens a “Create Post” modal on her screen (4)</a:t>
                      </a:r>
                      <a:r>
                        <a:rPr lang="en" sz="1315">
                          <a:solidFill>
                            <a:schemeClr val="dk2"/>
                          </a:solidFill>
                          <a:latin typeface="Roboto"/>
                          <a:ea typeface="Roboto"/>
                          <a:cs typeface="Roboto"/>
                          <a:sym typeface="Roboto"/>
                        </a:rPr>
                        <a:t>.</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Ok as long as she is familiar with mobile applications and ‘+’ is intuitive for adding a post</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Consider adding ‘Add’ text under the ‘+’ sign</a:t>
                      </a:r>
                      <a:endParaRPr/>
                    </a:p>
                  </a:txBody>
                  <a:tcPr marT="91425" marB="91425" marR="91425" marL="91425"/>
                </a:tc>
              </a:tr>
              <a:tr h="1175625">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9. Abbey taps on the “Post” button, satisfied with her post to submitting it to the group. The app processes the request and within seconds, it appears on the group feed for other group members to see. (7)</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Post button could be mistakenly pressed before completion</a:t>
                      </a:r>
                      <a:endParaRPr/>
                    </a:p>
                  </a:txBody>
                  <a:tcPr marT="91425" marB="91425" marR="91425" marL="91425"/>
                </a:tc>
                <a:tc>
                  <a:txBody>
                    <a:bodyPr/>
                    <a:lstStyle/>
                    <a:p>
                      <a:pPr indent="0" lvl="0" marL="0" rtl="0" algn="l">
                        <a:lnSpc>
                          <a:spcPct val="115000"/>
                        </a:lnSpc>
                        <a:spcBef>
                          <a:spcPts val="0"/>
                        </a:spcBef>
                        <a:spcAft>
                          <a:spcPts val="1200"/>
                        </a:spcAft>
                        <a:buNone/>
                      </a:pPr>
                      <a:r>
                        <a:rPr lang="en" sz="1315">
                          <a:solidFill>
                            <a:schemeClr val="dk2"/>
                          </a:solidFill>
                          <a:latin typeface="Roboto"/>
                          <a:ea typeface="Roboto"/>
                          <a:cs typeface="Roboto"/>
                          <a:sym typeface="Roboto"/>
                        </a:rPr>
                        <a:t>Disable post button until certain fields are filled and add an option to preview post before posting</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Walkthrough Summary</a:t>
            </a:r>
            <a:endParaRPr/>
          </a:p>
        </p:txBody>
      </p:sp>
      <p:sp>
        <p:nvSpPr>
          <p:cNvPr id="226" name="Google Shape;226;p33"/>
          <p:cNvSpPr txBox="1"/>
          <p:nvPr>
            <p:ph idx="1" type="body"/>
          </p:nvPr>
        </p:nvSpPr>
        <p:spPr>
          <a:xfrm>
            <a:off x="4644675" y="500925"/>
            <a:ext cx="4166400" cy="44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15"/>
          </a:p>
          <a:p>
            <a:pPr indent="0" lvl="0" marL="0" rtl="0" algn="l">
              <a:spcBef>
                <a:spcPts val="1200"/>
              </a:spcBef>
              <a:spcAft>
                <a:spcPts val="0"/>
              </a:spcAft>
              <a:buNone/>
            </a:pPr>
            <a:r>
              <a:rPr lang="en" sz="1315"/>
              <a:t>The prototype satisfies Abbey’s task of posting in the “Mystery Novels” group. However, there are key issues that need attention:</a:t>
            </a:r>
            <a:endParaRPr sz="1315"/>
          </a:p>
          <a:p>
            <a:pPr indent="-312102" lvl="0" marL="457200" rtl="0" algn="l">
              <a:spcBef>
                <a:spcPts val="1200"/>
              </a:spcBef>
              <a:spcAft>
                <a:spcPts val="0"/>
              </a:spcAft>
              <a:buSzPts val="1315"/>
              <a:buChar char="●"/>
            </a:pPr>
            <a:r>
              <a:rPr lang="en" sz="1315"/>
              <a:t>Group Discovery: Abbey has to scroll through the feed to find the “Mystery Novels” group. A “Recently Visited” section would improve the user experience.</a:t>
            </a:r>
            <a:endParaRPr sz="1315"/>
          </a:p>
          <a:p>
            <a:pPr indent="-312102" lvl="0" marL="457200" rtl="0" algn="l">
              <a:spcBef>
                <a:spcPts val="0"/>
              </a:spcBef>
              <a:spcAft>
                <a:spcPts val="0"/>
              </a:spcAft>
              <a:buSzPts val="1315"/>
              <a:buChar char="●"/>
            </a:pPr>
            <a:r>
              <a:rPr lang="en" sz="1315"/>
              <a:t>Post Confirmation: After posting, there is no clear confirmation that her post was submitted successfully. A brief notification or visual cue would assure Abbey that her action was completed.</a:t>
            </a:r>
            <a:endParaRPr sz="1315"/>
          </a:p>
          <a:p>
            <a:pPr indent="0" lvl="0" marL="0" rtl="0" algn="l">
              <a:spcBef>
                <a:spcPts val="1200"/>
              </a:spcBef>
              <a:spcAft>
                <a:spcPts val="0"/>
              </a:spcAft>
              <a:buNone/>
            </a:pPr>
            <a:r>
              <a:rPr lang="en" sz="1315"/>
              <a:t>Improving these elements would make Abbey’s experience smoother and more intuitive.</a:t>
            </a:r>
            <a:endParaRPr sz="1315"/>
          </a:p>
          <a:p>
            <a:pPr indent="0" lvl="0" marL="0" rtl="0" algn="l">
              <a:spcBef>
                <a:spcPts val="1200"/>
              </a:spcBef>
              <a:spcAft>
                <a:spcPts val="0"/>
              </a:spcAft>
              <a:buNone/>
            </a:pPr>
            <a:r>
              <a:t/>
            </a:r>
            <a:endParaRPr sz="1315"/>
          </a:p>
          <a:p>
            <a:pPr indent="0" lvl="0" marL="0" rtl="0" algn="l">
              <a:spcBef>
                <a:spcPts val="1200"/>
              </a:spcBef>
              <a:spcAft>
                <a:spcPts val="1200"/>
              </a:spcAft>
              <a:buSzPts val="605"/>
              <a:buNone/>
            </a:pPr>
            <a:r>
              <a:t/>
            </a:r>
            <a:endParaRPr sz="131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Questions?</a:t>
            </a:r>
            <a:endParaRPr/>
          </a:p>
        </p:txBody>
      </p:sp>
      <p:pic>
        <p:nvPicPr>
          <p:cNvPr descr="ok emoticon | Thumb up emoticon | Totoffff | Flickr" id="232" name="Google Shape;232;p34"/>
          <p:cNvPicPr preferRelativeResize="0"/>
          <p:nvPr/>
        </p:nvPicPr>
        <p:blipFill>
          <a:blip r:embed="rId3">
            <a:alphaModFix/>
          </a:blip>
          <a:stretch>
            <a:fillRect/>
          </a:stretch>
        </p:blipFill>
        <p:spPr>
          <a:xfrm>
            <a:off x="7626300" y="0"/>
            <a:ext cx="1517700" cy="105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Presentation 1</a:t>
            </a:r>
            <a:endParaRPr/>
          </a:p>
        </p:txBody>
      </p:sp>
      <p:sp>
        <p:nvSpPr>
          <p:cNvPr id="258" name="Google Shape;258;p40"/>
          <p:cNvSpPr txBox="1"/>
          <p:nvPr>
            <p:ph idx="1" type="subTitle"/>
          </p:nvPr>
        </p:nvSpPr>
        <p:spPr>
          <a:xfrm>
            <a:off x="329400" y="1220260"/>
            <a:ext cx="4242600" cy="738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CPSC 481 - T04 Group 1</a:t>
            </a:r>
            <a:br>
              <a:rPr lang="en"/>
            </a:br>
            <a:br>
              <a:rPr lang="en"/>
            </a:br>
            <a:r>
              <a:rPr lang="en"/>
              <a:t>Manraj, Usharab, Rian, Lucas, Esohe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2568450" y="2259900"/>
            <a:ext cx="40071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dk1"/>
                </a:solidFill>
              </a:rPr>
              <a:t>Who We Are</a:t>
            </a:r>
            <a:endParaRPr sz="4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Recap: Summary</a:t>
            </a:r>
            <a:endParaRPr/>
          </a:p>
        </p:txBody>
      </p:sp>
      <p:sp>
        <p:nvSpPr>
          <p:cNvPr id="78" name="Google Shape;78;p15"/>
          <p:cNvSpPr txBox="1"/>
          <p:nvPr>
            <p:ph idx="1" type="body"/>
          </p:nvPr>
        </p:nvSpPr>
        <p:spPr>
          <a:xfrm>
            <a:off x="311700" y="1505700"/>
            <a:ext cx="40821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The Problem</a:t>
            </a:r>
            <a:endParaRPr b="1" sz="1500"/>
          </a:p>
          <a:p>
            <a:pPr indent="-311150" lvl="0" marL="457200" rtl="0" algn="l">
              <a:spcBef>
                <a:spcPts val="1200"/>
              </a:spcBef>
              <a:spcAft>
                <a:spcPts val="0"/>
              </a:spcAft>
              <a:buSzPts val="1300"/>
              <a:buChar char="●"/>
            </a:pPr>
            <a:r>
              <a:rPr lang="en"/>
              <a:t>There is no official centralized system</a:t>
            </a:r>
            <a:br>
              <a:rPr lang="en"/>
            </a:br>
            <a:r>
              <a:rPr lang="en"/>
              <a:t>for networking, meeting new people,</a:t>
            </a:r>
            <a:br>
              <a:rPr lang="en"/>
            </a:br>
            <a:r>
              <a:rPr lang="en"/>
              <a:t>and advertising/sharing events</a:t>
            </a:r>
            <a:endParaRPr/>
          </a:p>
          <a:p>
            <a:pPr indent="-311150" lvl="0" marL="457200" rtl="0" algn="l">
              <a:spcBef>
                <a:spcPts val="0"/>
              </a:spcBef>
              <a:spcAft>
                <a:spcPts val="0"/>
              </a:spcAft>
              <a:buSzPts val="1300"/>
              <a:buChar char="●"/>
            </a:pPr>
            <a:r>
              <a:rPr lang="en"/>
              <a:t>Students utilize several different</a:t>
            </a:r>
            <a:br>
              <a:rPr lang="en"/>
            </a:br>
            <a:r>
              <a:rPr lang="en"/>
              <a:t>platforms to fulfill this need</a:t>
            </a:r>
            <a:endParaRPr/>
          </a:p>
          <a:p>
            <a:pPr indent="0" lvl="0" marL="0" rtl="0" algn="l">
              <a:spcBef>
                <a:spcPts val="1200"/>
              </a:spcBef>
              <a:spcAft>
                <a:spcPts val="1200"/>
              </a:spcAft>
              <a:buNone/>
            </a:pPr>
            <a:r>
              <a:t/>
            </a:r>
            <a:endParaRPr/>
          </a:p>
        </p:txBody>
      </p:sp>
      <p:sp>
        <p:nvSpPr>
          <p:cNvPr id="79" name="Google Shape;79;p15"/>
          <p:cNvSpPr txBox="1"/>
          <p:nvPr>
            <p:ph idx="2" type="body"/>
          </p:nvPr>
        </p:nvSpPr>
        <p:spPr>
          <a:xfrm>
            <a:off x="4393800" y="1505700"/>
            <a:ext cx="43548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Our Solution</a:t>
            </a:r>
            <a:endParaRPr b="1" sz="1500"/>
          </a:p>
          <a:p>
            <a:pPr indent="-311150" lvl="0" marL="457200" rtl="0" algn="l">
              <a:spcBef>
                <a:spcPts val="1200"/>
              </a:spcBef>
              <a:spcAft>
                <a:spcPts val="0"/>
              </a:spcAft>
              <a:buSzPts val="1300"/>
              <a:buChar char="●"/>
            </a:pPr>
            <a:r>
              <a:rPr lang="en"/>
              <a:t>Provide a unified network where users, such as clubs or students, can seek out and communicate with others by finding common interest groups and posting event listings for others to attend.</a:t>
            </a:r>
            <a:endParaRPr/>
          </a:p>
          <a:p>
            <a:pPr indent="-311150" lvl="0" marL="457200" rtl="0" algn="l">
              <a:spcBef>
                <a:spcPts val="0"/>
              </a:spcBef>
              <a:spcAft>
                <a:spcPts val="0"/>
              </a:spcAft>
              <a:buSzPts val="1300"/>
              <a:buChar char="●"/>
            </a:pPr>
            <a:r>
              <a:rPr lang="en"/>
              <a:t>Accommodate for both students and clubs to make posts</a:t>
            </a:r>
            <a:endParaRPr/>
          </a:p>
        </p:txBody>
      </p:sp>
      <p:pic>
        <p:nvPicPr>
          <p:cNvPr id="80" name="Google Shape;80;p15"/>
          <p:cNvPicPr preferRelativeResize="0"/>
          <p:nvPr/>
        </p:nvPicPr>
        <p:blipFill>
          <a:blip r:embed="rId3">
            <a:alphaModFix/>
          </a:blip>
          <a:stretch>
            <a:fillRect/>
          </a:stretch>
        </p:blipFill>
        <p:spPr>
          <a:xfrm>
            <a:off x="2819492" y="3428453"/>
            <a:ext cx="605356" cy="623700"/>
          </a:xfrm>
          <a:prstGeom prst="rect">
            <a:avLst/>
          </a:prstGeom>
          <a:noFill/>
          <a:ln>
            <a:noFill/>
          </a:ln>
        </p:spPr>
      </p:pic>
      <p:pic>
        <p:nvPicPr>
          <p:cNvPr id="81" name="Google Shape;81;p15"/>
          <p:cNvPicPr preferRelativeResize="0"/>
          <p:nvPr/>
        </p:nvPicPr>
        <p:blipFill>
          <a:blip r:embed="rId4">
            <a:alphaModFix/>
          </a:blip>
          <a:stretch>
            <a:fillRect/>
          </a:stretch>
        </p:blipFill>
        <p:spPr>
          <a:xfrm>
            <a:off x="820038" y="4227275"/>
            <a:ext cx="1255075" cy="679950"/>
          </a:xfrm>
          <a:prstGeom prst="rect">
            <a:avLst/>
          </a:prstGeom>
          <a:noFill/>
          <a:ln>
            <a:noFill/>
          </a:ln>
        </p:spPr>
      </p:pic>
      <p:pic>
        <p:nvPicPr>
          <p:cNvPr id="82" name="Google Shape;82;p15"/>
          <p:cNvPicPr preferRelativeResize="0"/>
          <p:nvPr/>
        </p:nvPicPr>
        <p:blipFill>
          <a:blip r:embed="rId5">
            <a:alphaModFix/>
          </a:blip>
          <a:stretch>
            <a:fillRect/>
          </a:stretch>
        </p:blipFill>
        <p:spPr>
          <a:xfrm>
            <a:off x="1089676" y="3371549"/>
            <a:ext cx="715800" cy="737500"/>
          </a:xfrm>
          <a:prstGeom prst="rect">
            <a:avLst/>
          </a:prstGeom>
          <a:noFill/>
          <a:ln>
            <a:noFill/>
          </a:ln>
        </p:spPr>
      </p:pic>
      <p:pic>
        <p:nvPicPr>
          <p:cNvPr id="83" name="Google Shape;83;p15"/>
          <p:cNvPicPr preferRelativeResize="0"/>
          <p:nvPr/>
        </p:nvPicPr>
        <p:blipFill>
          <a:blip r:embed="rId6">
            <a:alphaModFix/>
          </a:blip>
          <a:stretch>
            <a:fillRect/>
          </a:stretch>
        </p:blipFill>
        <p:spPr>
          <a:xfrm>
            <a:off x="2872450" y="4317525"/>
            <a:ext cx="499449" cy="4994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206175" y="311650"/>
            <a:ext cx="4228500" cy="7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University of Calgary</a:t>
            </a:r>
            <a:endParaRPr/>
          </a:p>
        </p:txBody>
      </p:sp>
      <p:sp>
        <p:nvSpPr>
          <p:cNvPr id="269" name="Google Shape;269;p42"/>
          <p:cNvSpPr txBox="1"/>
          <p:nvPr>
            <p:ph idx="2" type="body"/>
          </p:nvPr>
        </p:nvSpPr>
        <p:spPr>
          <a:xfrm>
            <a:off x="206175" y="1033450"/>
            <a:ext cx="3954000" cy="4111500"/>
          </a:xfrm>
          <a:prstGeom prst="rect">
            <a:avLst/>
          </a:prstGeom>
        </p:spPr>
        <p:txBody>
          <a:bodyPr anchorCtr="0" anchor="t" bIns="91425" lIns="0" spcFirstLastPara="1" rIns="0" wrap="square" tIns="91425">
            <a:noAutofit/>
          </a:bodyPr>
          <a:lstStyle/>
          <a:p>
            <a:pPr indent="-298450" lvl="0" marL="457200" rtl="0" algn="l">
              <a:lnSpc>
                <a:spcPct val="200000"/>
              </a:lnSpc>
              <a:spcBef>
                <a:spcPts val="0"/>
              </a:spcBef>
              <a:spcAft>
                <a:spcPts val="0"/>
              </a:spcAft>
              <a:buClr>
                <a:srgbClr val="EFEFEF"/>
              </a:buClr>
              <a:buSzPts val="1100"/>
              <a:buChar char="●"/>
            </a:pPr>
            <a:r>
              <a:rPr b="1" lang="en" sz="1100">
                <a:solidFill>
                  <a:srgbClr val="EFEFEF"/>
                </a:solidFill>
              </a:rPr>
              <a:t>Size</a:t>
            </a:r>
            <a:endParaRPr b="1" sz="1100">
              <a:solidFill>
                <a:srgbClr val="EFEFEF"/>
              </a:solidFill>
            </a:endParaRPr>
          </a:p>
          <a:p>
            <a:pPr indent="-298450" lvl="1" marL="914400" rtl="0" algn="l">
              <a:lnSpc>
                <a:spcPct val="200000"/>
              </a:lnSpc>
              <a:spcBef>
                <a:spcPts val="0"/>
              </a:spcBef>
              <a:spcAft>
                <a:spcPts val="0"/>
              </a:spcAft>
              <a:buClr>
                <a:srgbClr val="EFEFEF"/>
              </a:buClr>
              <a:buSzPts val="1100"/>
              <a:buChar char="○"/>
            </a:pPr>
            <a:r>
              <a:rPr lang="en">
                <a:solidFill>
                  <a:srgbClr val="EFEFEF"/>
                </a:solidFill>
              </a:rPr>
              <a:t>Staff (academic and non-academic): 4750</a:t>
            </a:r>
            <a:endParaRPr>
              <a:solidFill>
                <a:srgbClr val="EFEFEF"/>
              </a:solidFill>
            </a:endParaRPr>
          </a:p>
          <a:p>
            <a:pPr indent="-298450" lvl="1" marL="914400" rtl="0" algn="l">
              <a:lnSpc>
                <a:spcPct val="200000"/>
              </a:lnSpc>
              <a:spcBef>
                <a:spcPts val="0"/>
              </a:spcBef>
              <a:spcAft>
                <a:spcPts val="0"/>
              </a:spcAft>
              <a:buClr>
                <a:srgbClr val="EFEFEF"/>
              </a:buClr>
              <a:buSzPts val="1100"/>
              <a:buChar char="○"/>
            </a:pPr>
            <a:r>
              <a:rPr lang="en">
                <a:solidFill>
                  <a:srgbClr val="EFEFEF"/>
                </a:solidFill>
              </a:rPr>
              <a:t>Students</a:t>
            </a:r>
            <a:endParaRPr>
              <a:solidFill>
                <a:srgbClr val="EFEFEF"/>
              </a:solidFill>
            </a:endParaRPr>
          </a:p>
          <a:p>
            <a:pPr indent="-298450" lvl="2" marL="1371600" rtl="0" algn="l">
              <a:lnSpc>
                <a:spcPct val="200000"/>
              </a:lnSpc>
              <a:spcBef>
                <a:spcPts val="0"/>
              </a:spcBef>
              <a:spcAft>
                <a:spcPts val="0"/>
              </a:spcAft>
              <a:buClr>
                <a:srgbClr val="EFEFEF"/>
              </a:buClr>
              <a:buSzPts val="1100"/>
              <a:buChar char="■"/>
            </a:pPr>
            <a:r>
              <a:rPr lang="en">
                <a:solidFill>
                  <a:srgbClr val="EFEFEF"/>
                </a:solidFill>
              </a:rPr>
              <a:t>Currently enrolled: 37 000 +</a:t>
            </a:r>
            <a:endParaRPr>
              <a:solidFill>
                <a:srgbClr val="EFEFEF"/>
              </a:solidFill>
            </a:endParaRPr>
          </a:p>
          <a:p>
            <a:pPr indent="-298450" lvl="2" marL="1371600" rtl="0" algn="l">
              <a:lnSpc>
                <a:spcPct val="200000"/>
              </a:lnSpc>
              <a:spcBef>
                <a:spcPts val="0"/>
              </a:spcBef>
              <a:spcAft>
                <a:spcPts val="0"/>
              </a:spcAft>
              <a:buClr>
                <a:srgbClr val="EFEFEF"/>
              </a:buClr>
              <a:buSzPts val="1100"/>
              <a:buChar char="■"/>
            </a:pPr>
            <a:r>
              <a:rPr lang="en">
                <a:solidFill>
                  <a:srgbClr val="EFEFEF"/>
                </a:solidFill>
              </a:rPr>
              <a:t>Alumni: 217 000 +</a:t>
            </a:r>
            <a:endParaRPr>
              <a:solidFill>
                <a:srgbClr val="EFEFEF"/>
              </a:solidFill>
            </a:endParaRPr>
          </a:p>
          <a:p>
            <a:pPr indent="-298450" lvl="0" marL="457200" rtl="0" algn="l">
              <a:lnSpc>
                <a:spcPct val="200000"/>
              </a:lnSpc>
              <a:spcBef>
                <a:spcPts val="0"/>
              </a:spcBef>
              <a:spcAft>
                <a:spcPts val="0"/>
              </a:spcAft>
              <a:buClr>
                <a:srgbClr val="EFEFEF"/>
              </a:buClr>
              <a:buSzPts val="1100"/>
              <a:buChar char="●"/>
            </a:pPr>
            <a:r>
              <a:rPr b="1" lang="en" sz="1100">
                <a:solidFill>
                  <a:srgbClr val="EFEFEF"/>
                </a:solidFill>
              </a:rPr>
              <a:t>Philosophy</a:t>
            </a:r>
            <a:r>
              <a:rPr b="1" lang="en" sz="1100">
                <a:solidFill>
                  <a:srgbClr val="EFEFEF"/>
                </a:solidFill>
              </a:rPr>
              <a:t> and Vision</a:t>
            </a:r>
            <a:endParaRPr b="1" sz="1100">
              <a:solidFill>
                <a:srgbClr val="EFEFEF"/>
              </a:solidFill>
            </a:endParaRPr>
          </a:p>
          <a:p>
            <a:pPr indent="-298450" lvl="1" marL="914400" rtl="0" algn="l">
              <a:lnSpc>
                <a:spcPct val="200000"/>
              </a:lnSpc>
              <a:spcBef>
                <a:spcPts val="0"/>
              </a:spcBef>
              <a:spcAft>
                <a:spcPts val="0"/>
              </a:spcAft>
              <a:buClr>
                <a:srgbClr val="EFEFEF"/>
              </a:buClr>
              <a:buSzPts val="1100"/>
              <a:buChar char="○"/>
            </a:pPr>
            <a:r>
              <a:rPr lang="en">
                <a:solidFill>
                  <a:srgbClr val="EFEFEF"/>
                </a:solidFill>
              </a:rPr>
              <a:t>Create an engaging learning and social environment that fosters growth and community</a:t>
            </a:r>
            <a:endParaRPr>
              <a:solidFill>
                <a:srgbClr val="EFEFEF"/>
              </a:solidFill>
            </a:endParaRPr>
          </a:p>
          <a:p>
            <a:pPr indent="-298450" lvl="1" marL="914400" rtl="0" algn="l">
              <a:lnSpc>
                <a:spcPct val="200000"/>
              </a:lnSpc>
              <a:spcBef>
                <a:spcPts val="0"/>
              </a:spcBef>
              <a:spcAft>
                <a:spcPts val="0"/>
              </a:spcAft>
              <a:buClr>
                <a:srgbClr val="EFEFEF"/>
              </a:buClr>
              <a:buSzPts val="1100"/>
              <a:buChar char="○"/>
            </a:pPr>
            <a:r>
              <a:rPr lang="en">
                <a:solidFill>
                  <a:srgbClr val="EFEFEF"/>
                </a:solidFill>
              </a:rPr>
              <a:t>World-class research and innovation to promote societal growth</a:t>
            </a:r>
            <a:endParaRPr>
              <a:solidFill>
                <a:srgbClr val="EFEFEF"/>
              </a:solidFill>
            </a:endParaRPr>
          </a:p>
        </p:txBody>
      </p:sp>
      <p:pic>
        <p:nvPicPr>
          <p:cNvPr id="270" name="Google Shape;270;p42"/>
          <p:cNvPicPr preferRelativeResize="0"/>
          <p:nvPr/>
        </p:nvPicPr>
        <p:blipFill>
          <a:blip r:embed="rId3">
            <a:alphaModFix/>
          </a:blip>
          <a:stretch>
            <a:fillRect/>
          </a:stretch>
        </p:blipFill>
        <p:spPr>
          <a:xfrm>
            <a:off x="4969875" y="1033450"/>
            <a:ext cx="3810000" cy="3076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the Problem?</a:t>
            </a:r>
            <a:endParaRPr/>
          </a:p>
        </p:txBody>
      </p:sp>
      <p:sp>
        <p:nvSpPr>
          <p:cNvPr id="276" name="Google Shape;276;p4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Lack of centralized official system </a:t>
            </a:r>
            <a:r>
              <a:rPr lang="en"/>
              <a:t>provided by the University of Calgary</a:t>
            </a:r>
            <a:endParaRPr/>
          </a:p>
          <a:p>
            <a:pPr indent="-311150" lvl="0" marL="457200" rtl="0" algn="l">
              <a:lnSpc>
                <a:spcPct val="150000"/>
              </a:lnSpc>
              <a:spcBef>
                <a:spcPts val="1000"/>
              </a:spcBef>
              <a:spcAft>
                <a:spcPts val="1000"/>
              </a:spcAft>
              <a:buSzPts val="1300"/>
              <a:buChar char="●"/>
            </a:pPr>
            <a:r>
              <a:rPr lang="en"/>
              <a:t>Students resort to multiple platforms for discussions and finding out about events</a:t>
            </a:r>
            <a:endParaRPr/>
          </a:p>
        </p:txBody>
      </p:sp>
      <p:pic>
        <p:nvPicPr>
          <p:cNvPr id="277" name="Google Shape;277;p43"/>
          <p:cNvPicPr preferRelativeResize="0"/>
          <p:nvPr/>
        </p:nvPicPr>
        <p:blipFill>
          <a:blip r:embed="rId3">
            <a:alphaModFix/>
          </a:blip>
          <a:stretch>
            <a:fillRect/>
          </a:stretch>
        </p:blipFill>
        <p:spPr>
          <a:xfrm>
            <a:off x="5214238" y="2236275"/>
            <a:ext cx="1395300" cy="1395300"/>
          </a:xfrm>
          <a:prstGeom prst="rect">
            <a:avLst/>
          </a:prstGeom>
          <a:noFill/>
          <a:ln>
            <a:noFill/>
          </a:ln>
        </p:spPr>
      </p:pic>
      <p:pic>
        <p:nvPicPr>
          <p:cNvPr id="278" name="Google Shape;278;p43"/>
          <p:cNvPicPr preferRelativeResize="0"/>
          <p:nvPr/>
        </p:nvPicPr>
        <p:blipFill>
          <a:blip r:embed="rId4">
            <a:alphaModFix/>
          </a:blip>
          <a:stretch>
            <a:fillRect/>
          </a:stretch>
        </p:blipFill>
        <p:spPr>
          <a:xfrm>
            <a:off x="5479663" y="3580923"/>
            <a:ext cx="2496425" cy="1312650"/>
          </a:xfrm>
          <a:prstGeom prst="rect">
            <a:avLst/>
          </a:prstGeom>
          <a:noFill/>
          <a:ln>
            <a:noFill/>
          </a:ln>
        </p:spPr>
      </p:pic>
      <p:pic>
        <p:nvPicPr>
          <p:cNvPr id="279" name="Google Shape;279;p43"/>
          <p:cNvPicPr preferRelativeResize="0"/>
          <p:nvPr/>
        </p:nvPicPr>
        <p:blipFill>
          <a:blip r:embed="rId5">
            <a:alphaModFix/>
          </a:blip>
          <a:stretch>
            <a:fillRect/>
          </a:stretch>
        </p:blipFill>
        <p:spPr>
          <a:xfrm>
            <a:off x="6688938" y="2157638"/>
            <a:ext cx="1552575" cy="1552575"/>
          </a:xfrm>
          <a:prstGeom prst="rect">
            <a:avLst/>
          </a:prstGeom>
          <a:noFill/>
          <a:ln>
            <a:noFill/>
          </a:ln>
        </p:spPr>
      </p:pic>
      <p:pic>
        <p:nvPicPr>
          <p:cNvPr descr="File:Question Mark.svg - Wikipedia" id="280" name="Google Shape;280;p43"/>
          <p:cNvPicPr preferRelativeResize="0"/>
          <p:nvPr/>
        </p:nvPicPr>
        <p:blipFill>
          <a:blip r:embed="rId6">
            <a:alphaModFix/>
          </a:blip>
          <a:stretch>
            <a:fillRect/>
          </a:stretch>
        </p:blipFill>
        <p:spPr>
          <a:xfrm>
            <a:off x="651513" y="1701178"/>
            <a:ext cx="3026924" cy="22701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What are the constraints you’re working with?</a:t>
            </a:r>
            <a:endParaRPr/>
          </a:p>
          <a:p>
            <a:pPr indent="0" lvl="0" marL="0" rtl="0" algn="l">
              <a:spcBef>
                <a:spcPts val="0"/>
              </a:spcBef>
              <a:spcAft>
                <a:spcPts val="0"/>
              </a:spcAft>
              <a:buNone/>
            </a:pPr>
            <a:r>
              <a:t/>
            </a:r>
            <a:endParaRPr/>
          </a:p>
        </p:txBody>
      </p:sp>
      <p:sp>
        <p:nvSpPr>
          <p:cNvPr id="286" name="Google Shape;286;p44"/>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AutoNum type="arabicPeriod"/>
            </a:pPr>
            <a:r>
              <a:rPr lang="en"/>
              <a:t>Privacy/Security</a:t>
            </a:r>
            <a:endParaRPr/>
          </a:p>
          <a:p>
            <a:pPr indent="-311150" lvl="0" marL="457200" rtl="0" algn="l">
              <a:lnSpc>
                <a:spcPct val="200000"/>
              </a:lnSpc>
              <a:spcBef>
                <a:spcPts val="0"/>
              </a:spcBef>
              <a:spcAft>
                <a:spcPts val="0"/>
              </a:spcAft>
              <a:buSzPts val="1300"/>
              <a:buAutoNum type="arabicPeriod"/>
            </a:pPr>
            <a:r>
              <a:rPr lang="en"/>
              <a:t>Responsive Design and Accessibility</a:t>
            </a:r>
            <a:endParaRPr/>
          </a:p>
          <a:p>
            <a:pPr indent="-311150" lvl="0" marL="457200" rtl="0" algn="l">
              <a:lnSpc>
                <a:spcPct val="200000"/>
              </a:lnSpc>
              <a:spcBef>
                <a:spcPts val="0"/>
              </a:spcBef>
              <a:spcAft>
                <a:spcPts val="0"/>
              </a:spcAft>
              <a:buSzPts val="1300"/>
              <a:buAutoNum type="arabicPeriod"/>
            </a:pPr>
            <a:r>
              <a:rPr lang="en"/>
              <a:t>Respect University Culture and Rules</a:t>
            </a:r>
            <a:endParaRPr/>
          </a:p>
          <a:p>
            <a:pPr indent="-311150" lvl="0" marL="457200" rtl="0" algn="l">
              <a:lnSpc>
                <a:spcPct val="200000"/>
              </a:lnSpc>
              <a:spcBef>
                <a:spcPts val="0"/>
              </a:spcBef>
              <a:spcAft>
                <a:spcPts val="0"/>
              </a:spcAft>
              <a:buSzPts val="1300"/>
              <a:buAutoNum type="arabicPeriod"/>
            </a:pPr>
            <a:r>
              <a:rPr lang="en"/>
              <a:t>Scalability</a:t>
            </a:r>
            <a:endParaRPr/>
          </a:p>
          <a:p>
            <a:pPr indent="-311150" lvl="0" marL="457200" rtl="0" algn="l">
              <a:lnSpc>
                <a:spcPct val="200000"/>
              </a:lnSpc>
              <a:spcBef>
                <a:spcPts val="0"/>
              </a:spcBef>
              <a:spcAft>
                <a:spcPts val="0"/>
              </a:spcAft>
              <a:buSzPts val="1300"/>
              <a:buAutoNum type="arabicPeriod"/>
            </a:pPr>
            <a:r>
              <a:rPr lang="en"/>
              <a:t>Time and Resources</a:t>
            </a:r>
            <a:endParaRPr/>
          </a:p>
        </p:txBody>
      </p:sp>
      <p:pic>
        <p:nvPicPr>
          <p:cNvPr descr="File:Gnome-system-run.svg - Wikipedia" id="287" name="Google Shape;287;p44"/>
          <p:cNvPicPr preferRelativeResize="0"/>
          <p:nvPr/>
        </p:nvPicPr>
        <p:blipFill>
          <a:blip r:embed="rId3">
            <a:alphaModFix/>
          </a:blip>
          <a:stretch>
            <a:fillRect/>
          </a:stretch>
        </p:blipFill>
        <p:spPr>
          <a:xfrm>
            <a:off x="1109213" y="2266750"/>
            <a:ext cx="2111524" cy="21115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Privacy/Security</a:t>
            </a:r>
            <a:endParaRPr/>
          </a:p>
        </p:txBody>
      </p:sp>
      <p:sp>
        <p:nvSpPr>
          <p:cNvPr id="293" name="Google Shape;293;p45"/>
          <p:cNvSpPr txBox="1"/>
          <p:nvPr/>
        </p:nvSpPr>
        <p:spPr>
          <a:xfrm>
            <a:off x="239375" y="1410675"/>
            <a:ext cx="5360400" cy="3436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Data privacy</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Sensitive user information must remain confidential</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System must be designed to prevent a data breach</a:t>
            </a:r>
            <a:endParaRPr sz="1300">
              <a:solidFill>
                <a:schemeClr val="dk2"/>
              </a:solidFill>
              <a:latin typeface="Roboto"/>
              <a:ea typeface="Roboto"/>
              <a:cs typeface="Roboto"/>
              <a:sym typeface="Roboto"/>
            </a:endParaRPr>
          </a:p>
          <a:p>
            <a:pPr indent="-311150" lvl="0" marL="4572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Proper user authentication and security</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Encrypt data </a:t>
            </a:r>
            <a:endParaRPr sz="1300">
              <a:solidFill>
                <a:schemeClr val="dk2"/>
              </a:solidFill>
              <a:latin typeface="Roboto"/>
              <a:ea typeface="Roboto"/>
              <a:cs typeface="Roboto"/>
              <a:sym typeface="Roboto"/>
            </a:endParaRPr>
          </a:p>
          <a:p>
            <a:pPr indent="-311150" lvl="2" marL="13716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Password hashing and reset mechanisms</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Authentication </a:t>
            </a:r>
            <a:endParaRPr sz="1300">
              <a:solidFill>
                <a:schemeClr val="dk2"/>
              </a:solidFill>
              <a:latin typeface="Roboto"/>
              <a:ea typeface="Roboto"/>
              <a:cs typeface="Roboto"/>
              <a:sym typeface="Roboto"/>
            </a:endParaRPr>
          </a:p>
          <a:p>
            <a:pPr indent="-311150" lvl="2" marL="13716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Multi-factor authentication, session management</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Role based access control</a:t>
            </a:r>
            <a:endParaRPr sz="1300">
              <a:solidFill>
                <a:schemeClr val="dk2"/>
              </a:solidFill>
              <a:latin typeface="Roboto"/>
              <a:ea typeface="Roboto"/>
              <a:cs typeface="Roboto"/>
              <a:sym typeface="Roboto"/>
            </a:endParaRPr>
          </a:p>
          <a:p>
            <a:pPr indent="-311150" lvl="1" marL="914400" rtl="0" algn="l">
              <a:spcBef>
                <a:spcPts val="1000"/>
              </a:spcBef>
              <a:spcAft>
                <a:spcPts val="1000"/>
              </a:spcAft>
              <a:buClr>
                <a:schemeClr val="dk2"/>
              </a:buClr>
              <a:buSzPts val="1300"/>
              <a:buFont typeface="Roboto"/>
              <a:buChar char="○"/>
            </a:pPr>
            <a:r>
              <a:rPr lang="en" sz="1300">
                <a:solidFill>
                  <a:schemeClr val="dk2"/>
                </a:solidFill>
                <a:latin typeface="Roboto"/>
                <a:ea typeface="Roboto"/>
                <a:cs typeface="Roboto"/>
                <a:sym typeface="Roboto"/>
              </a:rPr>
              <a:t>Secure communication</a:t>
            </a:r>
            <a:endParaRPr sz="1300">
              <a:solidFill>
                <a:schemeClr val="dk2"/>
              </a:solidFill>
              <a:latin typeface="Roboto"/>
              <a:ea typeface="Roboto"/>
              <a:cs typeface="Roboto"/>
              <a:sym typeface="Roboto"/>
            </a:endParaRPr>
          </a:p>
        </p:txBody>
      </p:sp>
      <p:pic>
        <p:nvPicPr>
          <p:cNvPr id="294" name="Google Shape;294;p45"/>
          <p:cNvPicPr preferRelativeResize="0"/>
          <p:nvPr/>
        </p:nvPicPr>
        <p:blipFill>
          <a:blip r:embed="rId3">
            <a:alphaModFix/>
          </a:blip>
          <a:stretch>
            <a:fillRect/>
          </a:stretch>
        </p:blipFill>
        <p:spPr>
          <a:xfrm>
            <a:off x="6352625" y="2042925"/>
            <a:ext cx="2114550" cy="2171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Responsive Design and Accessibility</a:t>
            </a:r>
            <a:endParaRPr/>
          </a:p>
        </p:txBody>
      </p:sp>
      <p:sp>
        <p:nvSpPr>
          <p:cNvPr id="300" name="Google Shape;300;p46"/>
          <p:cNvSpPr txBox="1"/>
          <p:nvPr/>
        </p:nvSpPr>
        <p:spPr>
          <a:xfrm>
            <a:off x="239375" y="1410675"/>
            <a:ext cx="5360400" cy="3436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Device agnostic</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Mobile phones, tablets, laptops, desktops</a:t>
            </a:r>
            <a:endParaRPr sz="1300">
              <a:solidFill>
                <a:schemeClr val="dk2"/>
              </a:solidFill>
              <a:latin typeface="Roboto"/>
              <a:ea typeface="Roboto"/>
              <a:cs typeface="Roboto"/>
              <a:sym typeface="Roboto"/>
            </a:endParaRPr>
          </a:p>
          <a:p>
            <a:pPr indent="-311150" lvl="0" marL="4572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Audio and Visual Assistive Technology</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Screen reading</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Captions for videos</a:t>
            </a:r>
            <a:endParaRPr sz="1300">
              <a:solidFill>
                <a:schemeClr val="dk2"/>
              </a:solidFill>
              <a:latin typeface="Roboto"/>
              <a:ea typeface="Roboto"/>
              <a:cs typeface="Roboto"/>
              <a:sym typeface="Roboto"/>
            </a:endParaRPr>
          </a:p>
          <a:p>
            <a:pPr indent="-311150" lvl="1" marL="914400" rtl="0" algn="l">
              <a:spcBef>
                <a:spcPts val="1000"/>
              </a:spcBef>
              <a:spcAft>
                <a:spcPts val="1000"/>
              </a:spcAft>
              <a:buClr>
                <a:schemeClr val="dk2"/>
              </a:buClr>
              <a:buSzPts val="1300"/>
              <a:buFont typeface="Roboto"/>
              <a:buChar char="○"/>
            </a:pPr>
            <a:r>
              <a:rPr lang="en" sz="1300">
                <a:solidFill>
                  <a:schemeClr val="dk2"/>
                </a:solidFill>
                <a:latin typeface="Roboto"/>
                <a:ea typeface="Roboto"/>
                <a:cs typeface="Roboto"/>
                <a:sym typeface="Roboto"/>
              </a:rPr>
              <a:t>Descriptions for audio</a:t>
            </a:r>
            <a:endParaRPr sz="1300">
              <a:solidFill>
                <a:schemeClr val="dk2"/>
              </a:solidFill>
              <a:latin typeface="Roboto"/>
              <a:ea typeface="Roboto"/>
              <a:cs typeface="Roboto"/>
              <a:sym typeface="Roboto"/>
            </a:endParaRPr>
          </a:p>
        </p:txBody>
      </p:sp>
      <p:pic>
        <p:nvPicPr>
          <p:cNvPr id="301" name="Google Shape;301;p46"/>
          <p:cNvPicPr preferRelativeResize="0"/>
          <p:nvPr/>
        </p:nvPicPr>
        <p:blipFill>
          <a:blip r:embed="rId3">
            <a:alphaModFix/>
          </a:blip>
          <a:stretch>
            <a:fillRect/>
          </a:stretch>
        </p:blipFill>
        <p:spPr>
          <a:xfrm>
            <a:off x="6323675" y="2057213"/>
            <a:ext cx="2143125" cy="2143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Respect University Culture and Rules</a:t>
            </a:r>
            <a:endParaRPr/>
          </a:p>
        </p:txBody>
      </p:sp>
      <p:sp>
        <p:nvSpPr>
          <p:cNvPr id="307" name="Google Shape;307;p47"/>
          <p:cNvSpPr txBox="1"/>
          <p:nvPr/>
        </p:nvSpPr>
        <p:spPr>
          <a:xfrm>
            <a:off x="239375" y="1410675"/>
            <a:ext cx="5360400" cy="3436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Adherence to University Policies</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User conduct and content guidelines</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Privacy and data security policies</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Academic integrity policies</a:t>
            </a:r>
            <a:endParaRPr sz="1300">
              <a:solidFill>
                <a:schemeClr val="dk2"/>
              </a:solidFill>
              <a:latin typeface="Roboto"/>
              <a:ea typeface="Roboto"/>
              <a:cs typeface="Roboto"/>
              <a:sym typeface="Roboto"/>
            </a:endParaRPr>
          </a:p>
          <a:p>
            <a:pPr indent="-311150" lvl="0" marL="4572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Cultural Sensitivity, Diversity and Inclusion</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Promote diversity and inclusion for all members</a:t>
            </a:r>
            <a:endParaRPr sz="1300">
              <a:solidFill>
                <a:schemeClr val="dk2"/>
              </a:solidFill>
              <a:latin typeface="Roboto"/>
              <a:ea typeface="Roboto"/>
              <a:cs typeface="Roboto"/>
              <a:sym typeface="Roboto"/>
            </a:endParaRPr>
          </a:p>
          <a:p>
            <a:pPr indent="-311150" lvl="0" marL="457200" rtl="0" algn="l">
              <a:spcBef>
                <a:spcPts val="1000"/>
              </a:spcBef>
              <a:spcAft>
                <a:spcPts val="1000"/>
              </a:spcAft>
              <a:buClr>
                <a:schemeClr val="dk2"/>
              </a:buClr>
              <a:buSzPts val="1300"/>
              <a:buFont typeface="Roboto"/>
              <a:buChar char="●"/>
            </a:pPr>
            <a:r>
              <a:rPr lang="en" sz="1300">
                <a:solidFill>
                  <a:schemeClr val="dk2"/>
                </a:solidFill>
                <a:latin typeface="Roboto"/>
                <a:ea typeface="Roboto"/>
                <a:cs typeface="Roboto"/>
                <a:sym typeface="Roboto"/>
              </a:rPr>
              <a:t>Campus Resource Integration</a:t>
            </a:r>
            <a:endParaRPr sz="1300">
              <a:solidFill>
                <a:schemeClr val="dk2"/>
              </a:solidFill>
              <a:latin typeface="Roboto"/>
              <a:ea typeface="Roboto"/>
              <a:cs typeface="Roboto"/>
              <a:sym typeface="Roboto"/>
            </a:endParaRPr>
          </a:p>
        </p:txBody>
      </p:sp>
      <p:pic>
        <p:nvPicPr>
          <p:cNvPr id="308" name="Google Shape;308;p47"/>
          <p:cNvPicPr preferRelativeResize="0"/>
          <p:nvPr/>
        </p:nvPicPr>
        <p:blipFill>
          <a:blip r:embed="rId3">
            <a:alphaModFix/>
          </a:blip>
          <a:stretch>
            <a:fillRect/>
          </a:stretch>
        </p:blipFill>
        <p:spPr>
          <a:xfrm>
            <a:off x="6410525" y="2080325"/>
            <a:ext cx="2096900" cy="2096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Scalability</a:t>
            </a:r>
            <a:endParaRPr/>
          </a:p>
        </p:txBody>
      </p:sp>
      <p:sp>
        <p:nvSpPr>
          <p:cNvPr id="314" name="Google Shape;314;p48"/>
          <p:cNvSpPr txBox="1"/>
          <p:nvPr/>
        </p:nvSpPr>
        <p:spPr>
          <a:xfrm>
            <a:off x="239375" y="1410675"/>
            <a:ext cx="5360400" cy="3436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Due to the large numbers of potential users (students, alumni etc.) the application must scale well!</a:t>
            </a:r>
            <a:endParaRPr sz="1300">
              <a:solidFill>
                <a:schemeClr val="dk2"/>
              </a:solidFill>
              <a:latin typeface="Roboto"/>
              <a:ea typeface="Roboto"/>
              <a:cs typeface="Roboto"/>
              <a:sym typeface="Roboto"/>
            </a:endParaRPr>
          </a:p>
          <a:p>
            <a:pPr indent="-311150" lvl="0" marL="4572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Designed in a way that can handle:</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Increased spikes of traffic</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Continuous increased levels of traffic</a:t>
            </a:r>
            <a:endParaRPr sz="1300">
              <a:solidFill>
                <a:schemeClr val="dk2"/>
              </a:solidFill>
              <a:latin typeface="Roboto"/>
              <a:ea typeface="Roboto"/>
              <a:cs typeface="Roboto"/>
              <a:sym typeface="Roboto"/>
            </a:endParaRPr>
          </a:p>
          <a:p>
            <a:pPr indent="-311150" lvl="0" marL="4572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We must ensure:</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Efficient data management and consistency</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Low load times </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High fault tolerance</a:t>
            </a:r>
            <a:endParaRPr sz="1300">
              <a:solidFill>
                <a:schemeClr val="dk2"/>
              </a:solidFill>
              <a:latin typeface="Roboto"/>
              <a:ea typeface="Roboto"/>
              <a:cs typeface="Roboto"/>
              <a:sym typeface="Roboto"/>
            </a:endParaRPr>
          </a:p>
          <a:p>
            <a:pPr indent="-311150" lvl="1" marL="914400" rtl="0" algn="l">
              <a:spcBef>
                <a:spcPts val="1000"/>
              </a:spcBef>
              <a:spcAft>
                <a:spcPts val="1000"/>
              </a:spcAft>
              <a:buClr>
                <a:schemeClr val="dk2"/>
              </a:buClr>
              <a:buSzPts val="1300"/>
              <a:buFont typeface="Roboto"/>
              <a:buChar char="○"/>
            </a:pPr>
            <a:r>
              <a:rPr lang="en" sz="1300">
                <a:solidFill>
                  <a:schemeClr val="dk2"/>
                </a:solidFill>
                <a:latin typeface="Roboto"/>
                <a:ea typeface="Roboto"/>
                <a:cs typeface="Roboto"/>
                <a:sym typeface="Roboto"/>
              </a:rPr>
              <a:t>Designed for growth</a:t>
            </a:r>
            <a:endParaRPr sz="1300">
              <a:solidFill>
                <a:schemeClr val="dk2"/>
              </a:solidFill>
              <a:latin typeface="Roboto"/>
              <a:ea typeface="Roboto"/>
              <a:cs typeface="Roboto"/>
              <a:sym typeface="Roboto"/>
            </a:endParaRPr>
          </a:p>
        </p:txBody>
      </p:sp>
      <p:pic>
        <p:nvPicPr>
          <p:cNvPr id="315" name="Google Shape;315;p48"/>
          <p:cNvPicPr preferRelativeResize="0"/>
          <p:nvPr/>
        </p:nvPicPr>
        <p:blipFill>
          <a:blip r:embed="rId3">
            <a:alphaModFix/>
          </a:blip>
          <a:stretch>
            <a:fillRect/>
          </a:stretch>
        </p:blipFill>
        <p:spPr>
          <a:xfrm>
            <a:off x="6258575" y="1969600"/>
            <a:ext cx="2318350" cy="2318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 and Resources</a:t>
            </a:r>
            <a:endParaRPr/>
          </a:p>
        </p:txBody>
      </p:sp>
      <p:sp>
        <p:nvSpPr>
          <p:cNvPr id="321" name="Google Shape;321;p49"/>
          <p:cNvSpPr txBox="1"/>
          <p:nvPr/>
        </p:nvSpPr>
        <p:spPr>
          <a:xfrm>
            <a:off x="239375" y="1410675"/>
            <a:ext cx="5360400" cy="3436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Designed in a way that is:</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Easily maintainable</a:t>
            </a:r>
            <a:endParaRPr sz="1300">
              <a:solidFill>
                <a:schemeClr val="dk2"/>
              </a:solidFill>
              <a:latin typeface="Roboto"/>
              <a:ea typeface="Roboto"/>
              <a:cs typeface="Roboto"/>
              <a:sym typeface="Roboto"/>
            </a:endParaRPr>
          </a:p>
          <a:p>
            <a:pPr indent="-311150" lvl="2" marL="13716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Easy to release updates</a:t>
            </a:r>
            <a:endParaRPr sz="1300">
              <a:solidFill>
                <a:schemeClr val="dk2"/>
              </a:solidFill>
              <a:latin typeface="Roboto"/>
              <a:ea typeface="Roboto"/>
              <a:cs typeface="Roboto"/>
              <a:sym typeface="Roboto"/>
            </a:endParaRPr>
          </a:p>
          <a:p>
            <a:pPr indent="-311150" lvl="2" marL="13716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Easy to identify/fix bugs and issues</a:t>
            </a:r>
            <a:endParaRPr sz="1300">
              <a:solidFill>
                <a:schemeClr val="dk2"/>
              </a:solidFill>
              <a:latin typeface="Roboto"/>
              <a:ea typeface="Roboto"/>
              <a:cs typeface="Roboto"/>
              <a:sym typeface="Roboto"/>
            </a:endParaRPr>
          </a:p>
          <a:p>
            <a:pPr indent="-311150" lvl="2" marL="13716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Extensible</a:t>
            </a:r>
            <a:endParaRPr sz="1300">
              <a:solidFill>
                <a:schemeClr val="dk2"/>
              </a:solidFill>
              <a:latin typeface="Roboto"/>
              <a:ea typeface="Roboto"/>
              <a:cs typeface="Roboto"/>
              <a:sym typeface="Roboto"/>
            </a:endParaRPr>
          </a:p>
          <a:p>
            <a:pPr indent="-311150" lvl="0" marL="4572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Most development costs go towards software </a:t>
            </a:r>
            <a:r>
              <a:rPr b="1" lang="en" sz="1300">
                <a:solidFill>
                  <a:schemeClr val="dk2"/>
                </a:solidFill>
                <a:latin typeface="Roboto"/>
                <a:ea typeface="Roboto"/>
                <a:cs typeface="Roboto"/>
                <a:sym typeface="Roboto"/>
              </a:rPr>
              <a:t>maintenance!</a:t>
            </a:r>
            <a:endParaRPr b="1" sz="1300">
              <a:solidFill>
                <a:schemeClr val="dk2"/>
              </a:solidFill>
              <a:latin typeface="Roboto"/>
              <a:ea typeface="Roboto"/>
              <a:cs typeface="Roboto"/>
              <a:sym typeface="Roboto"/>
            </a:endParaRPr>
          </a:p>
          <a:p>
            <a:pPr indent="-311150" lvl="0" marL="4572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Cost Constraints</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Infrastructure/cloud costs must align with number of users </a:t>
            </a:r>
            <a:endParaRPr sz="1300">
              <a:solidFill>
                <a:schemeClr val="dk2"/>
              </a:solidFill>
              <a:latin typeface="Roboto"/>
              <a:ea typeface="Roboto"/>
              <a:cs typeface="Roboto"/>
              <a:sym typeface="Roboto"/>
            </a:endParaRPr>
          </a:p>
          <a:p>
            <a:pPr indent="-311150" lvl="1" marL="914400" rtl="0" algn="l">
              <a:spcBef>
                <a:spcPts val="1000"/>
              </a:spcBef>
              <a:spcAft>
                <a:spcPts val="1000"/>
              </a:spcAft>
              <a:buClr>
                <a:schemeClr val="dk2"/>
              </a:buClr>
              <a:buSzPts val="1300"/>
              <a:buFont typeface="Roboto"/>
              <a:buChar char="○"/>
            </a:pPr>
            <a:r>
              <a:rPr lang="en" sz="1300">
                <a:solidFill>
                  <a:schemeClr val="dk2"/>
                </a:solidFill>
                <a:latin typeface="Roboto"/>
                <a:ea typeface="Roboto"/>
                <a:cs typeface="Roboto"/>
                <a:sym typeface="Roboto"/>
              </a:rPr>
              <a:t>Auto-scaling mechanisms to scale cost as traffic increases/decreases</a:t>
            </a:r>
            <a:endParaRPr sz="1300">
              <a:solidFill>
                <a:schemeClr val="dk2"/>
              </a:solidFill>
              <a:latin typeface="Roboto"/>
              <a:ea typeface="Roboto"/>
              <a:cs typeface="Roboto"/>
              <a:sym typeface="Roboto"/>
            </a:endParaRPr>
          </a:p>
        </p:txBody>
      </p:sp>
      <p:pic>
        <p:nvPicPr>
          <p:cNvPr id="322" name="Google Shape;322;p49"/>
          <p:cNvPicPr preferRelativeResize="0"/>
          <p:nvPr/>
        </p:nvPicPr>
        <p:blipFill>
          <a:blip r:embed="rId3">
            <a:alphaModFix/>
          </a:blip>
          <a:stretch>
            <a:fillRect/>
          </a:stretch>
        </p:blipFill>
        <p:spPr>
          <a:xfrm>
            <a:off x="5983675" y="1843000"/>
            <a:ext cx="2571550" cy="2571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did we do our research?</a:t>
            </a:r>
            <a:endParaRPr/>
          </a:p>
        </p:txBody>
      </p:sp>
      <p:sp>
        <p:nvSpPr>
          <p:cNvPr id="328" name="Google Shape;328;p50"/>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n"/>
              <a:t>As university students ourselves, we were able to easily personally interview many potential users for our application (direct and mutual friends)</a:t>
            </a:r>
            <a:endParaRPr/>
          </a:p>
          <a:p>
            <a:pPr indent="-311150" lvl="0" marL="457200" rtl="0" algn="l">
              <a:spcBef>
                <a:spcPts val="1000"/>
              </a:spcBef>
              <a:spcAft>
                <a:spcPts val="1000"/>
              </a:spcAft>
              <a:buSzPts val="1300"/>
              <a:buChar char="●"/>
            </a:pPr>
            <a:r>
              <a:rPr lang="en"/>
              <a:t>Combining this with personal experience, we were able to identify the </a:t>
            </a:r>
            <a:r>
              <a:rPr lang="en"/>
              <a:t>pain points</a:t>
            </a:r>
            <a:r>
              <a:rPr lang="en"/>
              <a:t> of the existing solution and address those in our product.</a:t>
            </a:r>
            <a:endParaRPr/>
          </a:p>
        </p:txBody>
      </p:sp>
      <p:pic>
        <p:nvPicPr>
          <p:cNvPr descr="File:Research.svg - Wikimedia Commons" id="329" name="Google Shape;329;p50"/>
          <p:cNvPicPr preferRelativeResize="0"/>
          <p:nvPr/>
        </p:nvPicPr>
        <p:blipFill>
          <a:blip r:embed="rId3">
            <a:alphaModFix/>
          </a:blip>
          <a:stretch>
            <a:fillRect/>
          </a:stretch>
        </p:blipFill>
        <p:spPr>
          <a:xfrm>
            <a:off x="1287825" y="1891725"/>
            <a:ext cx="1754299" cy="17542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 of Previous Slides and Context</a:t>
            </a:r>
            <a:endParaRPr/>
          </a:p>
        </p:txBody>
      </p:sp>
      <p:sp>
        <p:nvSpPr>
          <p:cNvPr id="335" name="Google Shape;335;p51"/>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lnSpcReduction="10000"/>
          </a:bodyPr>
          <a:lstStyle/>
          <a:p>
            <a:pPr indent="-311150" lvl="0" marL="457200" rtl="0" algn="l">
              <a:spcBef>
                <a:spcPts val="0"/>
              </a:spcBef>
              <a:spcAft>
                <a:spcPts val="0"/>
              </a:spcAft>
              <a:buSzPts val="1300"/>
              <a:buChar char="●"/>
            </a:pPr>
            <a:r>
              <a:rPr lang="en"/>
              <a:t>University of Calgary is a </a:t>
            </a:r>
            <a:r>
              <a:rPr lang="en"/>
              <a:t>well-established </a:t>
            </a:r>
            <a:r>
              <a:rPr lang="en"/>
              <a:t>institution</a:t>
            </a:r>
            <a:r>
              <a:rPr lang="en"/>
              <a:t> with a </a:t>
            </a:r>
            <a:r>
              <a:rPr b="1" lang="en"/>
              <a:t>lot of members</a:t>
            </a:r>
            <a:endParaRPr b="1"/>
          </a:p>
          <a:p>
            <a:pPr indent="-298450" lvl="1" marL="914400" rtl="0" algn="l">
              <a:spcBef>
                <a:spcPts val="1000"/>
              </a:spcBef>
              <a:spcAft>
                <a:spcPts val="0"/>
              </a:spcAft>
              <a:buSzPts val="1100"/>
              <a:buChar char="○"/>
            </a:pPr>
            <a:r>
              <a:rPr lang="en"/>
              <a:t>Staff</a:t>
            </a:r>
            <a:endParaRPr/>
          </a:p>
          <a:p>
            <a:pPr indent="-298450" lvl="1" marL="914400" rtl="0" algn="l">
              <a:spcBef>
                <a:spcPts val="1000"/>
              </a:spcBef>
              <a:spcAft>
                <a:spcPts val="0"/>
              </a:spcAft>
              <a:buSzPts val="1100"/>
              <a:buChar char="○"/>
            </a:pPr>
            <a:r>
              <a:rPr lang="en"/>
              <a:t>Students</a:t>
            </a:r>
            <a:endParaRPr/>
          </a:p>
          <a:p>
            <a:pPr indent="-298450" lvl="1" marL="914400" rtl="0" algn="l">
              <a:spcBef>
                <a:spcPts val="1000"/>
              </a:spcBef>
              <a:spcAft>
                <a:spcPts val="0"/>
              </a:spcAft>
              <a:buSzPts val="1100"/>
              <a:buChar char="○"/>
            </a:pPr>
            <a:r>
              <a:rPr lang="en"/>
              <a:t>Alumni</a:t>
            </a:r>
            <a:endParaRPr/>
          </a:p>
          <a:p>
            <a:pPr indent="-311150" lvl="0" marL="457200" rtl="0" algn="l">
              <a:spcBef>
                <a:spcPts val="1000"/>
              </a:spcBef>
              <a:spcAft>
                <a:spcPts val="0"/>
              </a:spcAft>
              <a:buSzPts val="1300"/>
              <a:buChar char="●"/>
            </a:pPr>
            <a:r>
              <a:rPr lang="en"/>
              <a:t>Mission to provide an </a:t>
            </a:r>
            <a:r>
              <a:rPr b="1" lang="en"/>
              <a:t>engaging educational environment</a:t>
            </a:r>
            <a:r>
              <a:rPr lang="en"/>
              <a:t> that promotes growth and fosters innovation</a:t>
            </a:r>
            <a:endParaRPr/>
          </a:p>
          <a:p>
            <a:pPr indent="-311150" lvl="0" marL="457200" rtl="0" algn="l">
              <a:spcBef>
                <a:spcPts val="1000"/>
              </a:spcBef>
              <a:spcAft>
                <a:spcPts val="0"/>
              </a:spcAft>
              <a:buSzPts val="1300"/>
              <a:buChar char="●"/>
            </a:pPr>
            <a:r>
              <a:rPr b="1" lang="en"/>
              <a:t>Lack of an official unified platform </a:t>
            </a:r>
            <a:r>
              <a:rPr lang="en"/>
              <a:t>that promotes networking</a:t>
            </a:r>
            <a:endParaRPr/>
          </a:p>
          <a:p>
            <a:pPr indent="-311150" lvl="0" marL="457200" rtl="0" algn="l">
              <a:spcBef>
                <a:spcPts val="1000"/>
              </a:spcBef>
              <a:spcAft>
                <a:spcPts val="0"/>
              </a:spcAft>
              <a:buSzPts val="1300"/>
              <a:buChar char="●"/>
            </a:pPr>
            <a:r>
              <a:rPr b="1" lang="en"/>
              <a:t>Centralized social network </a:t>
            </a:r>
            <a:r>
              <a:rPr lang="en"/>
              <a:t>to address this problem</a:t>
            </a:r>
            <a:endParaRPr/>
          </a:p>
          <a:p>
            <a:pPr indent="-311150" lvl="0" marL="457200" rtl="0" algn="l">
              <a:spcBef>
                <a:spcPts val="1000"/>
              </a:spcBef>
              <a:spcAft>
                <a:spcPts val="1000"/>
              </a:spcAft>
              <a:buSzPts val="1300"/>
              <a:buChar char="●"/>
            </a:pPr>
            <a:r>
              <a:rPr lang="en"/>
              <a:t>Build a well-designed and usable product </a:t>
            </a:r>
            <a:r>
              <a:rPr b="1" lang="en"/>
              <a:t>given </a:t>
            </a:r>
            <a:r>
              <a:rPr b="1" lang="en"/>
              <a:t>various</a:t>
            </a:r>
            <a:r>
              <a:rPr b="1" lang="en"/>
              <a:t> </a:t>
            </a:r>
            <a:r>
              <a:rPr b="1" lang="en"/>
              <a:t>constraints</a:t>
            </a:r>
            <a:r>
              <a:rPr b="1" lang="en"/>
              <a:t> </a:t>
            </a:r>
            <a:endParaRPr b="1"/>
          </a:p>
        </p:txBody>
      </p:sp>
      <p:pic>
        <p:nvPicPr>
          <p:cNvPr descr="File:Checklist icon.png - Wikimedia Commons" id="336" name="Google Shape;336;p51"/>
          <p:cNvPicPr preferRelativeResize="0"/>
          <p:nvPr/>
        </p:nvPicPr>
        <p:blipFill>
          <a:blip r:embed="rId3">
            <a:alphaModFix/>
          </a:blip>
          <a:stretch>
            <a:fillRect/>
          </a:stretch>
        </p:blipFill>
        <p:spPr>
          <a:xfrm>
            <a:off x="597200" y="1428875"/>
            <a:ext cx="3135525" cy="291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296525" y="500925"/>
            <a:ext cx="3964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Recap: Brief User List</a:t>
            </a:r>
            <a:endParaRPr/>
          </a:p>
        </p:txBody>
      </p:sp>
      <p:sp>
        <p:nvSpPr>
          <p:cNvPr id="89" name="Google Shape;89;p16"/>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Core Users</a:t>
            </a:r>
            <a:endParaRPr b="1"/>
          </a:p>
          <a:p>
            <a:pPr indent="-311150" lvl="0" marL="457200" rtl="0" algn="l">
              <a:spcBef>
                <a:spcPts val="1200"/>
              </a:spcBef>
              <a:spcAft>
                <a:spcPts val="0"/>
              </a:spcAft>
              <a:buClr>
                <a:schemeClr val="dk2"/>
              </a:buClr>
              <a:buSzPts val="1300"/>
              <a:buChar char="●"/>
            </a:pPr>
            <a:r>
              <a:rPr lang="en"/>
              <a:t>University Students</a:t>
            </a:r>
            <a:endParaRPr/>
          </a:p>
          <a:p>
            <a:pPr indent="-311150" lvl="0" marL="457200" rtl="0" algn="l">
              <a:spcBef>
                <a:spcPts val="0"/>
              </a:spcBef>
              <a:spcAft>
                <a:spcPts val="0"/>
              </a:spcAft>
              <a:buClr>
                <a:schemeClr val="dk2"/>
              </a:buClr>
              <a:buSzPts val="1300"/>
              <a:buChar char="●"/>
            </a:pPr>
            <a:r>
              <a:rPr lang="en"/>
              <a:t>Student Clubs &amp; Societies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Secondary Users</a:t>
            </a:r>
            <a:endParaRPr b="1"/>
          </a:p>
          <a:p>
            <a:pPr indent="-311150" lvl="0" marL="457200" rtl="0" algn="l">
              <a:spcBef>
                <a:spcPts val="1200"/>
              </a:spcBef>
              <a:spcAft>
                <a:spcPts val="0"/>
              </a:spcAft>
              <a:buClr>
                <a:schemeClr val="dk2"/>
              </a:buClr>
              <a:buSzPts val="1300"/>
              <a:buChar char="●"/>
            </a:pPr>
            <a:r>
              <a:rPr lang="en"/>
              <a:t>Professors</a:t>
            </a:r>
            <a:endParaRPr/>
          </a:p>
          <a:p>
            <a:pPr indent="-311150" lvl="0" marL="457200" rtl="0" algn="l">
              <a:spcBef>
                <a:spcPts val="0"/>
              </a:spcBef>
              <a:spcAft>
                <a:spcPts val="0"/>
              </a:spcAft>
              <a:buClr>
                <a:schemeClr val="dk2"/>
              </a:buClr>
              <a:buSzPts val="1300"/>
              <a:buChar char="●"/>
            </a:pPr>
            <a:r>
              <a:rPr lang="en"/>
              <a:t>Teaching Assistants</a:t>
            </a:r>
            <a:endParaRPr/>
          </a:p>
          <a:p>
            <a:pPr indent="-311150" lvl="0" marL="457200" rtl="0" algn="l">
              <a:spcBef>
                <a:spcPts val="0"/>
              </a:spcBef>
              <a:spcAft>
                <a:spcPts val="0"/>
              </a:spcAft>
              <a:buClr>
                <a:schemeClr val="dk2"/>
              </a:buClr>
              <a:buSzPts val="1300"/>
              <a:buChar char="●"/>
            </a:pPr>
            <a:r>
              <a:rPr lang="en"/>
              <a:t>University Alumni</a:t>
            </a:r>
            <a:endParaRPr/>
          </a:p>
          <a:p>
            <a:pPr indent="-311150" lvl="0" marL="457200" rtl="0" algn="l">
              <a:spcBef>
                <a:spcPts val="0"/>
              </a:spcBef>
              <a:spcAft>
                <a:spcPts val="0"/>
              </a:spcAft>
              <a:buClr>
                <a:schemeClr val="dk2"/>
              </a:buClr>
              <a:buSzPts val="1300"/>
              <a:buChar char="●"/>
            </a:pPr>
            <a:r>
              <a:rPr lang="en"/>
              <a:t>University Admin</a:t>
            </a:r>
            <a:endParaRPr sz="1100"/>
          </a:p>
          <a:p>
            <a:pPr indent="0" lvl="0" marL="0" rtl="0" algn="l">
              <a:spcBef>
                <a:spcPts val="1200"/>
              </a:spcBef>
              <a:spcAft>
                <a:spcPts val="1200"/>
              </a:spcAft>
              <a:buNone/>
            </a:pPr>
            <a:r>
              <a:t/>
            </a:r>
            <a:endParaRPr b="1"/>
          </a:p>
        </p:txBody>
      </p:sp>
      <p:pic>
        <p:nvPicPr>
          <p:cNvPr descr="File:Sample User Icon.png - Wikipedia" id="90" name="Google Shape;90;p16"/>
          <p:cNvPicPr preferRelativeResize="0"/>
          <p:nvPr/>
        </p:nvPicPr>
        <p:blipFill>
          <a:blip r:embed="rId3">
            <a:alphaModFix/>
          </a:blip>
          <a:stretch>
            <a:fillRect/>
          </a:stretch>
        </p:blipFill>
        <p:spPr>
          <a:xfrm>
            <a:off x="1250538" y="1657313"/>
            <a:ext cx="1828876" cy="18288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Brief User List</a:t>
            </a:r>
            <a:endParaRPr/>
          </a:p>
        </p:txBody>
      </p:sp>
      <p:sp>
        <p:nvSpPr>
          <p:cNvPr id="342" name="Google Shape;342;p52"/>
          <p:cNvSpPr txBox="1"/>
          <p:nvPr>
            <p:ph idx="1" type="body"/>
          </p:nvPr>
        </p:nvSpPr>
        <p:spPr>
          <a:xfrm>
            <a:off x="4644675" y="500925"/>
            <a:ext cx="4166400" cy="409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Core Users</a:t>
            </a:r>
            <a:endParaRPr b="1"/>
          </a:p>
          <a:p>
            <a:pPr indent="-311150" lvl="0" marL="457200" rtl="0" algn="l">
              <a:spcBef>
                <a:spcPts val="1200"/>
              </a:spcBef>
              <a:spcAft>
                <a:spcPts val="0"/>
              </a:spcAft>
              <a:buClr>
                <a:schemeClr val="dk2"/>
              </a:buClr>
              <a:buSzPts val="1300"/>
              <a:buChar char="●"/>
            </a:pPr>
            <a:r>
              <a:rPr lang="en"/>
              <a:t>University Students</a:t>
            </a:r>
            <a:endParaRPr/>
          </a:p>
          <a:p>
            <a:pPr indent="-311150" lvl="0" marL="457200" rtl="0" algn="l">
              <a:spcBef>
                <a:spcPts val="0"/>
              </a:spcBef>
              <a:spcAft>
                <a:spcPts val="0"/>
              </a:spcAft>
              <a:buClr>
                <a:schemeClr val="dk2"/>
              </a:buClr>
              <a:buSzPts val="1300"/>
              <a:buChar char="●"/>
            </a:pPr>
            <a:r>
              <a:rPr lang="en"/>
              <a:t>Student Clubs &amp; Societies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Secondary Users</a:t>
            </a:r>
            <a:endParaRPr b="1"/>
          </a:p>
          <a:p>
            <a:pPr indent="-311150" lvl="0" marL="457200" rtl="0" algn="l">
              <a:spcBef>
                <a:spcPts val="1200"/>
              </a:spcBef>
              <a:spcAft>
                <a:spcPts val="0"/>
              </a:spcAft>
              <a:buClr>
                <a:schemeClr val="dk2"/>
              </a:buClr>
              <a:buSzPts val="1300"/>
              <a:buChar char="●"/>
            </a:pPr>
            <a:r>
              <a:rPr lang="en"/>
              <a:t>Professors</a:t>
            </a:r>
            <a:endParaRPr/>
          </a:p>
          <a:p>
            <a:pPr indent="-311150" lvl="0" marL="457200" rtl="0" algn="l">
              <a:spcBef>
                <a:spcPts val="0"/>
              </a:spcBef>
              <a:spcAft>
                <a:spcPts val="0"/>
              </a:spcAft>
              <a:buClr>
                <a:schemeClr val="dk2"/>
              </a:buClr>
              <a:buSzPts val="1300"/>
              <a:buChar char="●"/>
            </a:pPr>
            <a:r>
              <a:rPr lang="en"/>
              <a:t>Teaching Assistants</a:t>
            </a:r>
            <a:endParaRPr/>
          </a:p>
          <a:p>
            <a:pPr indent="-311150" lvl="0" marL="457200" rtl="0" algn="l">
              <a:spcBef>
                <a:spcPts val="0"/>
              </a:spcBef>
              <a:spcAft>
                <a:spcPts val="0"/>
              </a:spcAft>
              <a:buClr>
                <a:schemeClr val="dk2"/>
              </a:buClr>
              <a:buSzPts val="1300"/>
              <a:buChar char="●"/>
            </a:pPr>
            <a:r>
              <a:rPr lang="en"/>
              <a:t>University Alumni</a:t>
            </a:r>
            <a:endParaRPr/>
          </a:p>
          <a:p>
            <a:pPr indent="-311150" lvl="0" marL="457200" rtl="0" algn="l">
              <a:spcBef>
                <a:spcPts val="0"/>
              </a:spcBef>
              <a:spcAft>
                <a:spcPts val="0"/>
              </a:spcAft>
              <a:buClr>
                <a:schemeClr val="dk2"/>
              </a:buClr>
              <a:buSzPts val="1300"/>
              <a:buChar char="●"/>
            </a:pPr>
            <a:r>
              <a:rPr lang="en"/>
              <a:t>University admins</a:t>
            </a:r>
            <a:endParaRPr sz="1100"/>
          </a:p>
          <a:p>
            <a:pPr indent="0" lvl="0" marL="0" rtl="0" algn="l">
              <a:spcBef>
                <a:spcPts val="1200"/>
              </a:spcBef>
              <a:spcAft>
                <a:spcPts val="1200"/>
              </a:spcAft>
              <a:buNone/>
            </a:pPr>
            <a:r>
              <a:t/>
            </a:r>
            <a:endParaRPr b="1"/>
          </a:p>
        </p:txBody>
      </p:sp>
      <p:pic>
        <p:nvPicPr>
          <p:cNvPr descr="File:Sample User Icon.png - Wikipedia" id="343" name="Google Shape;343;p52"/>
          <p:cNvPicPr preferRelativeResize="0"/>
          <p:nvPr/>
        </p:nvPicPr>
        <p:blipFill>
          <a:blip r:embed="rId3">
            <a:alphaModFix/>
          </a:blip>
          <a:stretch>
            <a:fillRect/>
          </a:stretch>
        </p:blipFill>
        <p:spPr>
          <a:xfrm>
            <a:off x="1250538" y="1657313"/>
            <a:ext cx="1828876" cy="18288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1</a:t>
            </a:r>
            <a:endParaRPr/>
          </a:p>
        </p:txBody>
      </p:sp>
      <p:sp>
        <p:nvSpPr>
          <p:cNvPr id="349" name="Google Shape;349;p5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Gale Smith</a:t>
            </a:r>
            <a:endParaRPr/>
          </a:p>
          <a:p>
            <a:pPr indent="0" lvl="0" marL="0" rtl="0" algn="l">
              <a:spcBef>
                <a:spcPts val="1200"/>
              </a:spcBef>
              <a:spcAft>
                <a:spcPts val="0"/>
              </a:spcAft>
              <a:buNone/>
            </a:pPr>
            <a:r>
              <a:rPr lang="en"/>
              <a:t>20 years old. International student studying Computer Science at the University of Calgary. Moved from Los Angeles, USA 2 years ago for university. Member of tech and cultural clubs at UofC.</a:t>
            </a:r>
            <a:endParaRPr/>
          </a:p>
          <a:p>
            <a:pPr indent="0" lvl="0" marL="0" rtl="0" algn="l">
              <a:spcBef>
                <a:spcPts val="1200"/>
              </a:spcBef>
              <a:spcAft>
                <a:spcPts val="0"/>
              </a:spcAft>
              <a:buNone/>
            </a:pPr>
            <a:r>
              <a:rPr lang="en"/>
              <a:t>Part of the most common user group.</a:t>
            </a:r>
            <a:endParaRPr/>
          </a:p>
          <a:p>
            <a:pPr indent="0" lvl="0" marL="0" rtl="0" algn="l">
              <a:spcBef>
                <a:spcPts val="1200"/>
              </a:spcBef>
              <a:spcAft>
                <a:spcPts val="1200"/>
              </a:spcAft>
              <a:buNone/>
            </a:pPr>
            <a:r>
              <a:rPr lang="en"/>
              <a:t>Already familiar with well known social media applications.</a:t>
            </a:r>
            <a:endParaRPr/>
          </a:p>
        </p:txBody>
      </p:sp>
      <p:pic>
        <p:nvPicPr>
          <p:cNvPr id="350" name="Google Shape;350;p53"/>
          <p:cNvPicPr preferRelativeResize="0"/>
          <p:nvPr/>
        </p:nvPicPr>
        <p:blipFill rotWithShape="1">
          <a:blip r:embed="rId3">
            <a:alphaModFix/>
          </a:blip>
          <a:srcRect b="0" l="20832" r="19932" t="0"/>
          <a:stretch/>
        </p:blipFill>
        <p:spPr>
          <a:xfrm>
            <a:off x="788075" y="1399675"/>
            <a:ext cx="2753802" cy="3100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2</a:t>
            </a:r>
            <a:endParaRPr/>
          </a:p>
        </p:txBody>
      </p:sp>
      <p:sp>
        <p:nvSpPr>
          <p:cNvPr id="356" name="Google Shape;356;p5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Usharab Khan</a:t>
            </a:r>
            <a:endParaRPr/>
          </a:p>
          <a:p>
            <a:pPr indent="0" lvl="0" marL="0" rtl="0" algn="l">
              <a:spcBef>
                <a:spcPts val="1200"/>
              </a:spcBef>
              <a:spcAft>
                <a:spcPts val="0"/>
              </a:spcAft>
              <a:buNone/>
            </a:pPr>
            <a:r>
              <a:rPr lang="en"/>
              <a:t>Director of Events at the Pakistani Students’ Society at UofC. Has been with the club for over 2 years. Manages the planning, organization and promotion of the clubs’ events amongst university students.</a:t>
            </a:r>
            <a:endParaRPr/>
          </a:p>
          <a:p>
            <a:pPr indent="0" lvl="0" marL="0" rtl="0" algn="l">
              <a:spcBef>
                <a:spcPts val="1200"/>
              </a:spcBef>
              <a:spcAft>
                <a:spcPts val="0"/>
              </a:spcAft>
              <a:buNone/>
            </a:pPr>
            <a:r>
              <a:rPr lang="en"/>
              <a:t>Part of a common user group.</a:t>
            </a:r>
            <a:endParaRPr/>
          </a:p>
          <a:p>
            <a:pPr indent="0" lvl="0" marL="0" rtl="0" algn="l">
              <a:spcBef>
                <a:spcPts val="1200"/>
              </a:spcBef>
              <a:spcAft>
                <a:spcPts val="0"/>
              </a:spcAft>
              <a:buNone/>
            </a:pPr>
            <a:r>
              <a:rPr lang="en"/>
              <a:t>Already familiar with well known social media applications.</a:t>
            </a:r>
            <a:endParaRPr/>
          </a:p>
          <a:p>
            <a:pPr indent="0" lvl="0" marL="0" rtl="0" algn="l">
              <a:spcBef>
                <a:spcPts val="1200"/>
              </a:spcBef>
              <a:spcAft>
                <a:spcPts val="1200"/>
              </a:spcAft>
              <a:buNone/>
            </a:pPr>
            <a:r>
              <a:t/>
            </a:r>
            <a:endParaRPr/>
          </a:p>
        </p:txBody>
      </p:sp>
      <p:pic>
        <p:nvPicPr>
          <p:cNvPr id="357" name="Google Shape;357;p54"/>
          <p:cNvPicPr preferRelativeResize="0"/>
          <p:nvPr/>
        </p:nvPicPr>
        <p:blipFill rotWithShape="1">
          <a:blip r:embed="rId3">
            <a:alphaModFix/>
          </a:blip>
          <a:srcRect b="20059" l="14539" r="18025" t="16136"/>
          <a:stretch/>
        </p:blipFill>
        <p:spPr>
          <a:xfrm>
            <a:off x="864150" y="1317575"/>
            <a:ext cx="2601650" cy="32819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263150" y="254450"/>
            <a:ext cx="3001200" cy="190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Tasks</a:t>
            </a:r>
            <a:br>
              <a:rPr lang="en"/>
            </a:br>
            <a:endParaRPr/>
          </a:p>
        </p:txBody>
      </p:sp>
      <p:sp>
        <p:nvSpPr>
          <p:cNvPr id="363" name="Google Shape;363;p55"/>
          <p:cNvSpPr txBox="1"/>
          <p:nvPr>
            <p:ph idx="4294967295" type="body"/>
          </p:nvPr>
        </p:nvSpPr>
        <p:spPr>
          <a:xfrm>
            <a:off x="4644675" y="830800"/>
            <a:ext cx="4166400" cy="376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solidFill>
                  <a:srgbClr val="000000"/>
                </a:solidFill>
              </a:rPr>
              <a:t>List of Tasks Identified</a:t>
            </a:r>
            <a:endParaRPr sz="1600">
              <a:solidFill>
                <a:srgbClr val="000000"/>
              </a:solidFill>
            </a:endParaRPr>
          </a:p>
          <a:p>
            <a:pPr indent="-330200" lvl="0" marL="457200" rtl="0" algn="l">
              <a:spcBef>
                <a:spcPts val="1200"/>
              </a:spcBef>
              <a:spcAft>
                <a:spcPts val="0"/>
              </a:spcAft>
              <a:buClr>
                <a:srgbClr val="000000"/>
              </a:buClr>
              <a:buSzPts val="1600"/>
              <a:buChar char="●"/>
            </a:pPr>
            <a:r>
              <a:rPr lang="en" sz="1600">
                <a:solidFill>
                  <a:srgbClr val="000000"/>
                </a:solidFill>
              </a:rPr>
              <a:t>Creating groups for users to connect through common interests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Adding comments, experiences under a post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Searching for groups that the one is interested in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Posting public events for other people to join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Communicating with individuals via direct messaging</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Texting group chats about mutual interests</a:t>
            </a:r>
            <a:endParaRPr sz="1600">
              <a:solidFill>
                <a:srgbClr val="000000"/>
              </a:solidFill>
            </a:endParaRPr>
          </a:p>
        </p:txBody>
      </p:sp>
      <p:pic>
        <p:nvPicPr>
          <p:cNvPr id="364" name="Google Shape;364;p55"/>
          <p:cNvPicPr preferRelativeResize="0"/>
          <p:nvPr/>
        </p:nvPicPr>
        <p:blipFill>
          <a:blip r:embed="rId3">
            <a:alphaModFix/>
          </a:blip>
          <a:stretch>
            <a:fillRect/>
          </a:stretch>
        </p:blipFill>
        <p:spPr>
          <a:xfrm>
            <a:off x="263150" y="1483275"/>
            <a:ext cx="4370349" cy="29641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Task 1</a:t>
            </a:r>
            <a:endParaRPr/>
          </a:p>
        </p:txBody>
      </p:sp>
      <p:sp>
        <p:nvSpPr>
          <p:cNvPr id="370" name="Google Shape;370;p5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Josh, a software engineering student at the University of Calgary, excited at the thought of playing Call of Duty, is passionate about FPS and looking to find like-minded individuals. In order to do so, he opens the mobile application designed for the social network to create and manage groups within the app. He navigates to the groups tab and fills in the name of the group, the description of the group and clicks submit to create the group. Josh does this in the evening right before playing a game as creating a group and setting it up takes approximately 5 - 10 mins, and can be completed during short sessions.</a:t>
            </a:r>
            <a:endParaRPr b="1" sz="1100"/>
          </a:p>
          <a:p>
            <a:pPr indent="0" lvl="0" marL="0" rtl="0" algn="l">
              <a:spcBef>
                <a:spcPts val="1200"/>
              </a:spcBef>
              <a:spcAft>
                <a:spcPts val="1200"/>
              </a:spcAft>
              <a:buNone/>
            </a:pPr>
            <a:r>
              <a:t/>
            </a:r>
            <a:endParaRPr/>
          </a:p>
        </p:txBody>
      </p:sp>
      <p:pic>
        <p:nvPicPr>
          <p:cNvPr id="371" name="Google Shape;371;p56"/>
          <p:cNvPicPr preferRelativeResize="0"/>
          <p:nvPr/>
        </p:nvPicPr>
        <p:blipFill>
          <a:blip r:embed="rId3">
            <a:alphaModFix/>
          </a:blip>
          <a:stretch>
            <a:fillRect/>
          </a:stretch>
        </p:blipFill>
        <p:spPr>
          <a:xfrm>
            <a:off x="4854513" y="1789350"/>
            <a:ext cx="3770212" cy="2508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Task 2</a:t>
            </a:r>
            <a:endParaRPr/>
          </a:p>
        </p:txBody>
      </p:sp>
      <p:sp>
        <p:nvSpPr>
          <p:cNvPr id="377" name="Google Shape;377;p57"/>
          <p:cNvSpPr txBox="1"/>
          <p:nvPr>
            <p:ph idx="4294967295" type="body"/>
          </p:nvPr>
        </p:nvSpPr>
        <p:spPr>
          <a:xfrm>
            <a:off x="4841200" y="1298375"/>
            <a:ext cx="3969900" cy="33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Abbey, a psychology student at the University of Calgary, is an avid fan of mystery novels and is fond of discussing theories with fellow readers. She opens the mobile app designed for social networking while relaxing in her dorm seeking a cozy way to connect with her peers. She clicks into the group chat for mystery novel readers and sends a message asking what everyone has been reading recently. The responses soon start flooding in sparking a lively conversation about their mutual interests. Abbey is doing this task in the late afternoon after her classes, anticipating that composing and sending the message will take about 5 mins.</a:t>
            </a:r>
            <a:endParaRPr/>
          </a:p>
          <a:p>
            <a:pPr indent="0" lvl="0" marL="0" rtl="0" algn="l">
              <a:spcBef>
                <a:spcPts val="0"/>
              </a:spcBef>
              <a:spcAft>
                <a:spcPts val="1200"/>
              </a:spcAft>
              <a:buNone/>
            </a:pPr>
            <a:r>
              <a:t/>
            </a:r>
            <a:endParaRPr/>
          </a:p>
        </p:txBody>
      </p:sp>
      <p:pic>
        <p:nvPicPr>
          <p:cNvPr id="378" name="Google Shape;378;p57"/>
          <p:cNvPicPr preferRelativeResize="0"/>
          <p:nvPr/>
        </p:nvPicPr>
        <p:blipFill>
          <a:blip r:embed="rId3">
            <a:alphaModFix/>
          </a:blip>
          <a:stretch>
            <a:fillRect/>
          </a:stretch>
        </p:blipFill>
        <p:spPr>
          <a:xfrm>
            <a:off x="152400" y="1968350"/>
            <a:ext cx="3969900" cy="2631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311725" y="500925"/>
            <a:ext cx="3127500" cy="9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a:t>
            </a:r>
            <a:endParaRPr/>
          </a:p>
        </p:txBody>
      </p:sp>
      <p:sp>
        <p:nvSpPr>
          <p:cNvPr id="384" name="Google Shape;384;p58"/>
          <p:cNvSpPr txBox="1"/>
          <p:nvPr>
            <p:ph idx="1" type="body"/>
          </p:nvPr>
        </p:nvSpPr>
        <p:spPr>
          <a:xfrm>
            <a:off x="311700" y="1381225"/>
            <a:ext cx="3127500" cy="330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1"/>
                </a:solidFill>
              </a:rPr>
              <a:t>Core Users</a:t>
            </a:r>
            <a:endParaRPr b="1">
              <a:solidFill>
                <a:schemeClr val="lt1"/>
              </a:solidFill>
            </a:endParaRPr>
          </a:p>
          <a:p>
            <a:pPr indent="-311150" lvl="0" marL="457200" rtl="0" algn="l">
              <a:spcBef>
                <a:spcPts val="1200"/>
              </a:spcBef>
              <a:spcAft>
                <a:spcPts val="0"/>
              </a:spcAft>
              <a:buClr>
                <a:schemeClr val="lt1"/>
              </a:buClr>
              <a:buSzPts val="1300"/>
              <a:buChar char="●"/>
            </a:pPr>
            <a:r>
              <a:rPr lang="en">
                <a:solidFill>
                  <a:schemeClr val="lt1"/>
                </a:solidFill>
              </a:rPr>
              <a:t>Students</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Student Clubs &amp; Societies</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rPr b="1" lang="en">
                <a:solidFill>
                  <a:schemeClr val="lt1"/>
                </a:solidFill>
              </a:rPr>
              <a:t>Secondary Users</a:t>
            </a:r>
            <a:endParaRPr b="1">
              <a:solidFill>
                <a:schemeClr val="lt1"/>
              </a:solidFill>
            </a:endParaRPr>
          </a:p>
          <a:p>
            <a:pPr indent="-311150" lvl="0" marL="457200" rtl="0" algn="l">
              <a:spcBef>
                <a:spcPts val="1200"/>
              </a:spcBef>
              <a:spcAft>
                <a:spcPts val="0"/>
              </a:spcAft>
              <a:buClr>
                <a:schemeClr val="lt1"/>
              </a:buClr>
              <a:buSzPts val="1300"/>
              <a:buChar char="●"/>
            </a:pPr>
            <a:r>
              <a:rPr lang="en">
                <a:solidFill>
                  <a:schemeClr val="lt1"/>
                </a:solidFill>
              </a:rPr>
              <a:t>Alumni</a:t>
            </a:r>
            <a:endParaRPr>
              <a:solidFill>
                <a:schemeClr val="lt1"/>
              </a:solidFill>
            </a:endParaRPr>
          </a:p>
        </p:txBody>
      </p:sp>
      <p:pic>
        <p:nvPicPr>
          <p:cNvPr id="385" name="Google Shape;385;p58"/>
          <p:cNvPicPr preferRelativeResize="0"/>
          <p:nvPr/>
        </p:nvPicPr>
        <p:blipFill rotWithShape="1">
          <a:blip r:embed="rId3">
            <a:alphaModFix/>
          </a:blip>
          <a:srcRect b="0" l="5779" r="-5779" t="0"/>
          <a:stretch/>
        </p:blipFill>
        <p:spPr>
          <a:xfrm>
            <a:off x="3763614" y="0"/>
            <a:ext cx="685801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aphicFrame>
        <p:nvGraphicFramePr>
          <p:cNvPr id="390" name="Google Shape;390;p59"/>
          <p:cNvGraphicFramePr/>
          <p:nvPr/>
        </p:nvGraphicFramePr>
        <p:xfrm>
          <a:off x="545625" y="555425"/>
          <a:ext cx="3000000" cy="3000000"/>
        </p:xfrm>
        <a:graphic>
          <a:graphicData uri="http://schemas.openxmlformats.org/drawingml/2006/table">
            <a:tbl>
              <a:tblPr>
                <a:noFill/>
                <a:tableStyleId>{ADBA68FD-9960-4838-A405-A49A5B49C38B}</a:tableStyleId>
              </a:tblPr>
              <a:tblGrid>
                <a:gridCol w="2045325"/>
                <a:gridCol w="2045325"/>
                <a:gridCol w="2045325"/>
                <a:gridCol w="1966900"/>
              </a:tblGrid>
              <a:tr h="500450">
                <a:tc>
                  <a:txBody>
                    <a:bodyPr/>
                    <a:lstStyle/>
                    <a:p>
                      <a:pPr indent="0" lvl="0" marL="0" rtl="0" algn="ctr">
                        <a:spcBef>
                          <a:spcPts val="0"/>
                        </a:spcBef>
                        <a:spcAft>
                          <a:spcPts val="0"/>
                        </a:spcAft>
                        <a:buNone/>
                      </a:pPr>
                      <a:r>
                        <a:rPr lang="en">
                          <a:solidFill>
                            <a:schemeClr val="lt1"/>
                          </a:solidFill>
                          <a:latin typeface="Merriweather"/>
                          <a:ea typeface="Merriweather"/>
                          <a:cs typeface="Merriweather"/>
                          <a:sym typeface="Merriweather"/>
                        </a:rPr>
                        <a:t>Must Include</a:t>
                      </a:r>
                      <a:endParaRPr>
                        <a:solidFill>
                          <a:schemeClr val="lt1"/>
                        </a:solidFill>
                        <a:latin typeface="Merriweather"/>
                        <a:ea typeface="Merriweather"/>
                        <a:cs typeface="Merriweather"/>
                        <a:sym typeface="Merriweath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erriweather"/>
                          <a:ea typeface="Merriweather"/>
                          <a:cs typeface="Merriweather"/>
                          <a:sym typeface="Merriweather"/>
                        </a:rPr>
                        <a:t>Should Include</a:t>
                      </a:r>
                      <a:endParaRPr>
                        <a:solidFill>
                          <a:schemeClr val="lt1"/>
                        </a:solidFill>
                        <a:latin typeface="Merriweather"/>
                        <a:ea typeface="Merriweather"/>
                        <a:cs typeface="Merriweather"/>
                        <a:sym typeface="Merriweather"/>
                      </a:endParaRPr>
                    </a:p>
                  </a:txBody>
                  <a:tcPr marT="91425" marB="91425" marR="91425" marL="91425" anchor="ctr">
                    <a:lnL cap="flat" cmpd="sng" w="9525">
                      <a:solidFill>
                        <a:schemeClr val="lt1"/>
                      </a:solidFill>
                      <a:prstDash val="solid"/>
                      <a:round/>
                      <a:headEnd len="sm" w="sm" type="none"/>
                      <a:tailEnd len="sm" w="sm" type="none"/>
                    </a:lnL>
                    <a:solidFill>
                      <a:schemeClr val="dk1"/>
                    </a:solidFill>
                  </a:tcPr>
                </a:tc>
                <a:tc>
                  <a:txBody>
                    <a:bodyPr/>
                    <a:lstStyle/>
                    <a:p>
                      <a:pPr indent="0" lvl="0" marL="0" rtl="0" algn="ctr">
                        <a:spcBef>
                          <a:spcPts val="0"/>
                        </a:spcBef>
                        <a:spcAft>
                          <a:spcPts val="0"/>
                        </a:spcAft>
                        <a:buNone/>
                      </a:pPr>
                      <a:r>
                        <a:rPr lang="en">
                          <a:solidFill>
                            <a:schemeClr val="lt1"/>
                          </a:solidFill>
                          <a:latin typeface="Merriweather"/>
                          <a:ea typeface="Merriweather"/>
                          <a:cs typeface="Merriweather"/>
                          <a:sym typeface="Merriweather"/>
                        </a:rPr>
                        <a:t>Might Include</a:t>
                      </a:r>
                      <a:endParaRPr>
                        <a:solidFill>
                          <a:schemeClr val="lt1"/>
                        </a:solidFill>
                        <a:latin typeface="Merriweather"/>
                        <a:ea typeface="Merriweather"/>
                        <a:cs typeface="Merriweather"/>
                        <a:sym typeface="Merriweather"/>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
                          <a:solidFill>
                            <a:schemeClr val="lt1"/>
                          </a:solidFill>
                          <a:latin typeface="Merriweather"/>
                          <a:ea typeface="Merriweather"/>
                          <a:cs typeface="Merriweather"/>
                          <a:sym typeface="Merriweather"/>
                        </a:rPr>
                        <a:t>Exclude</a:t>
                      </a:r>
                      <a:endParaRPr>
                        <a:solidFill>
                          <a:schemeClr val="lt1"/>
                        </a:solidFill>
                        <a:latin typeface="Merriweather"/>
                        <a:ea typeface="Merriweather"/>
                        <a:cs typeface="Merriweather"/>
                        <a:sym typeface="Merriweather"/>
                      </a:endParaRPr>
                    </a:p>
                  </a:txBody>
                  <a:tcPr marT="91425" marB="91425" marR="91425" marL="91425" anchor="ctr">
                    <a:solidFill>
                      <a:schemeClr val="dk1"/>
                    </a:solidFill>
                  </a:tcPr>
                </a:tc>
              </a:tr>
              <a:tr h="252400">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Creating a user profile</a:t>
                      </a:r>
                      <a:endParaRPr sz="1200">
                        <a:solidFill>
                          <a:schemeClr val="dk2"/>
                        </a:solidFill>
                        <a:latin typeface="Roboto"/>
                        <a:ea typeface="Roboto"/>
                        <a:cs typeface="Roboto"/>
                        <a:sym typeface="Roboto"/>
                      </a:endParaRPr>
                    </a:p>
                  </a:txBody>
                  <a:tcPr marT="91425" marB="91425" marR="91425" marL="91425" anchor="ctr">
                    <a:lnT cap="flat" cmpd="sng" w="9525">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Posting public events for other users to join</a:t>
                      </a:r>
                      <a:endParaRPr sz="1200">
                        <a:solidFill>
                          <a:schemeClr val="dk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Direct Messaging functionality</a:t>
                      </a:r>
                      <a:endParaRPr sz="1200">
                        <a:solidFill>
                          <a:schemeClr val="dk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AI Recommendations for </a:t>
                      </a:r>
                      <a:r>
                        <a:rPr lang="en" sz="1200">
                          <a:solidFill>
                            <a:schemeClr val="dk2"/>
                          </a:solidFill>
                          <a:latin typeface="Roboto"/>
                          <a:ea typeface="Roboto"/>
                          <a:cs typeface="Roboto"/>
                          <a:sym typeface="Roboto"/>
                        </a:rPr>
                        <a:t>groups</a:t>
                      </a:r>
                      <a:r>
                        <a:rPr lang="en" sz="1200">
                          <a:solidFill>
                            <a:schemeClr val="dk2"/>
                          </a:solidFill>
                          <a:latin typeface="Roboto"/>
                          <a:ea typeface="Roboto"/>
                          <a:cs typeface="Roboto"/>
                          <a:sym typeface="Roboto"/>
                        </a:rPr>
                        <a:t> to join</a:t>
                      </a:r>
                      <a:endParaRPr sz="1200">
                        <a:solidFill>
                          <a:schemeClr val="dk2"/>
                        </a:solidFill>
                        <a:latin typeface="Roboto"/>
                        <a:ea typeface="Roboto"/>
                        <a:cs typeface="Roboto"/>
                        <a:sym typeface="Roboto"/>
                      </a:endParaRPr>
                    </a:p>
                  </a:txBody>
                  <a:tcPr marT="91425" marB="91425" marR="91425" marL="91425" anchor="ctr"/>
                </a:tc>
              </a:tr>
              <a:tr h="300750">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Search for and join a group to discuss about common interests</a:t>
                      </a:r>
                      <a:endParaRPr sz="1200">
                        <a:solidFill>
                          <a:schemeClr val="dk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Adding comments or experiences</a:t>
                      </a:r>
                      <a:endParaRPr sz="1200">
                        <a:solidFill>
                          <a:schemeClr val="dk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Edit User Profile</a:t>
                      </a:r>
                      <a:endParaRPr sz="1200">
                        <a:solidFill>
                          <a:schemeClr val="dk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Promotions/ads about events</a:t>
                      </a:r>
                      <a:endParaRPr sz="1200">
                        <a:solidFill>
                          <a:schemeClr val="dk2"/>
                        </a:solidFill>
                        <a:latin typeface="Roboto"/>
                        <a:ea typeface="Roboto"/>
                        <a:cs typeface="Roboto"/>
                        <a:sym typeface="Roboto"/>
                      </a:endParaRPr>
                    </a:p>
                  </a:txBody>
                  <a:tcPr marT="91425" marB="91425" marR="91425" marL="91425" anchor="ctr"/>
                </a:tc>
              </a:tr>
              <a:tr h="300750">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Creating groups for users to connect through common interests</a:t>
                      </a:r>
                      <a:endParaRPr sz="1200">
                        <a:solidFill>
                          <a:schemeClr val="dk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Edit Event Details/Edit Post details</a:t>
                      </a:r>
                      <a:endParaRPr sz="1200">
                        <a:solidFill>
                          <a:schemeClr val="dk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Like System for Posts/Threads</a:t>
                      </a:r>
                      <a:endParaRPr sz="1200">
                        <a:solidFill>
                          <a:schemeClr val="dk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Roboto"/>
                          <a:ea typeface="Roboto"/>
                          <a:cs typeface="Roboto"/>
                          <a:sym typeface="Roboto"/>
                        </a:rPr>
                        <a:t>AI Chatbot</a:t>
                      </a:r>
                      <a:endParaRPr sz="1200">
                        <a:solidFill>
                          <a:schemeClr val="dk2"/>
                        </a:solidFill>
                        <a:latin typeface="Roboto"/>
                        <a:ea typeface="Roboto"/>
                        <a:cs typeface="Roboto"/>
                        <a:sym typeface="Roboto"/>
                      </a:endParaRPr>
                    </a:p>
                  </a:txBody>
                  <a:tcPr marT="91425" marB="91425" marR="91425" marL="91425" anchor="ct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Summarize</a:t>
            </a:r>
            <a:endParaRPr/>
          </a:p>
        </p:txBody>
      </p:sp>
      <p:sp>
        <p:nvSpPr>
          <p:cNvPr id="396" name="Google Shape;396;p60"/>
          <p:cNvSpPr txBox="1"/>
          <p:nvPr>
            <p:ph idx="1" type="body"/>
          </p:nvPr>
        </p:nvSpPr>
        <p:spPr>
          <a:xfrm>
            <a:off x="311700" y="1505700"/>
            <a:ext cx="40821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The Problem</a:t>
            </a:r>
            <a:endParaRPr b="1" sz="1500"/>
          </a:p>
          <a:p>
            <a:pPr indent="-311150" lvl="0" marL="457200" rtl="0" algn="l">
              <a:spcBef>
                <a:spcPts val="1200"/>
              </a:spcBef>
              <a:spcAft>
                <a:spcPts val="0"/>
              </a:spcAft>
              <a:buSzPts val="1300"/>
              <a:buChar char="●"/>
            </a:pPr>
            <a:r>
              <a:rPr lang="en"/>
              <a:t>There is no </a:t>
            </a:r>
            <a:r>
              <a:rPr lang="en"/>
              <a:t>official</a:t>
            </a:r>
            <a:r>
              <a:rPr lang="en"/>
              <a:t> centralized system for networking, meeting new people, and</a:t>
            </a:r>
            <a:br>
              <a:rPr lang="en"/>
            </a:br>
            <a:r>
              <a:rPr lang="en"/>
              <a:t>advertising/sharing events</a:t>
            </a:r>
            <a:endParaRPr/>
          </a:p>
          <a:p>
            <a:pPr indent="-311150" lvl="0" marL="457200" rtl="0" algn="l">
              <a:spcBef>
                <a:spcPts val="0"/>
              </a:spcBef>
              <a:spcAft>
                <a:spcPts val="0"/>
              </a:spcAft>
              <a:buSzPts val="1300"/>
              <a:buChar char="●"/>
            </a:pPr>
            <a:r>
              <a:rPr lang="en"/>
              <a:t>Students may </a:t>
            </a:r>
            <a:r>
              <a:rPr lang="en"/>
              <a:t>utilize</a:t>
            </a:r>
            <a:r>
              <a:rPr lang="en"/>
              <a:t> several different platforms which can be a hassle to</a:t>
            </a:r>
            <a:br>
              <a:rPr lang="en"/>
            </a:br>
            <a:r>
              <a:rPr lang="en"/>
              <a:t>keep track of</a:t>
            </a:r>
            <a:endParaRPr/>
          </a:p>
          <a:p>
            <a:pPr indent="0" lvl="0" marL="0" rtl="0" algn="l">
              <a:spcBef>
                <a:spcPts val="1200"/>
              </a:spcBef>
              <a:spcAft>
                <a:spcPts val="1200"/>
              </a:spcAft>
              <a:buNone/>
            </a:pPr>
            <a:r>
              <a:t/>
            </a:r>
            <a:endParaRPr/>
          </a:p>
        </p:txBody>
      </p:sp>
      <p:sp>
        <p:nvSpPr>
          <p:cNvPr id="397" name="Google Shape;397;p60"/>
          <p:cNvSpPr txBox="1"/>
          <p:nvPr>
            <p:ph idx="2" type="body"/>
          </p:nvPr>
        </p:nvSpPr>
        <p:spPr>
          <a:xfrm>
            <a:off x="4750100" y="1505700"/>
            <a:ext cx="40821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Our Solution</a:t>
            </a:r>
            <a:endParaRPr b="1" sz="1500"/>
          </a:p>
          <a:p>
            <a:pPr indent="-311150" lvl="0" marL="457200" rtl="0" algn="l">
              <a:spcBef>
                <a:spcPts val="1200"/>
              </a:spcBef>
              <a:spcAft>
                <a:spcPts val="0"/>
              </a:spcAft>
              <a:buSzPts val="1300"/>
              <a:buChar char="●"/>
            </a:pPr>
            <a:r>
              <a:rPr lang="en"/>
              <a:t>Provide a unified network where users, such as clubs or students, can find and communicate with others sharing common interests and post event listings for others to attend</a:t>
            </a:r>
            <a:endParaRPr/>
          </a:p>
          <a:p>
            <a:pPr indent="-311150" lvl="0" marL="457200" rtl="0" algn="l">
              <a:spcBef>
                <a:spcPts val="0"/>
              </a:spcBef>
              <a:spcAft>
                <a:spcPts val="0"/>
              </a:spcAft>
              <a:buSzPts val="1300"/>
              <a:buChar char="●"/>
            </a:pPr>
            <a:r>
              <a:rPr lang="en"/>
              <a:t>Accommodate</a:t>
            </a:r>
            <a:r>
              <a:rPr lang="en"/>
              <a:t> for both students and clubs to make posts</a:t>
            </a:r>
            <a:endParaRPr/>
          </a:p>
          <a:p>
            <a:pPr indent="-311150" lvl="0" marL="457200" rtl="0" algn="l">
              <a:spcBef>
                <a:spcPts val="0"/>
              </a:spcBef>
              <a:spcAft>
                <a:spcPts val="0"/>
              </a:spcAft>
              <a:buSzPts val="1300"/>
              <a:buChar char="●"/>
            </a:pPr>
            <a:r>
              <a:rPr lang="en"/>
              <a:t>Tasks and requirements are prioritized based on how frequently we think they will be utilized</a:t>
            </a:r>
            <a:endParaRPr/>
          </a:p>
        </p:txBody>
      </p:sp>
      <p:pic>
        <p:nvPicPr>
          <p:cNvPr id="398" name="Google Shape;398;p60"/>
          <p:cNvPicPr preferRelativeResize="0"/>
          <p:nvPr/>
        </p:nvPicPr>
        <p:blipFill>
          <a:blip r:embed="rId3">
            <a:alphaModFix/>
          </a:blip>
          <a:stretch>
            <a:fillRect/>
          </a:stretch>
        </p:blipFill>
        <p:spPr>
          <a:xfrm>
            <a:off x="2819492" y="3428453"/>
            <a:ext cx="605356" cy="623700"/>
          </a:xfrm>
          <a:prstGeom prst="rect">
            <a:avLst/>
          </a:prstGeom>
          <a:noFill/>
          <a:ln>
            <a:noFill/>
          </a:ln>
        </p:spPr>
      </p:pic>
      <p:pic>
        <p:nvPicPr>
          <p:cNvPr id="399" name="Google Shape;399;p60"/>
          <p:cNvPicPr preferRelativeResize="0"/>
          <p:nvPr/>
        </p:nvPicPr>
        <p:blipFill>
          <a:blip r:embed="rId4">
            <a:alphaModFix/>
          </a:blip>
          <a:stretch>
            <a:fillRect/>
          </a:stretch>
        </p:blipFill>
        <p:spPr>
          <a:xfrm>
            <a:off x="820038" y="4227275"/>
            <a:ext cx="1255075" cy="679950"/>
          </a:xfrm>
          <a:prstGeom prst="rect">
            <a:avLst/>
          </a:prstGeom>
          <a:noFill/>
          <a:ln>
            <a:noFill/>
          </a:ln>
        </p:spPr>
      </p:pic>
      <p:pic>
        <p:nvPicPr>
          <p:cNvPr id="400" name="Google Shape;400;p60"/>
          <p:cNvPicPr preferRelativeResize="0"/>
          <p:nvPr/>
        </p:nvPicPr>
        <p:blipFill>
          <a:blip r:embed="rId5">
            <a:alphaModFix/>
          </a:blip>
          <a:stretch>
            <a:fillRect/>
          </a:stretch>
        </p:blipFill>
        <p:spPr>
          <a:xfrm>
            <a:off x="1089676" y="3371549"/>
            <a:ext cx="715800" cy="737500"/>
          </a:xfrm>
          <a:prstGeom prst="rect">
            <a:avLst/>
          </a:prstGeom>
          <a:noFill/>
          <a:ln>
            <a:noFill/>
          </a:ln>
        </p:spPr>
      </p:pic>
      <p:pic>
        <p:nvPicPr>
          <p:cNvPr id="401" name="Google Shape;401;p60"/>
          <p:cNvPicPr preferRelativeResize="0"/>
          <p:nvPr/>
        </p:nvPicPr>
        <p:blipFill>
          <a:blip r:embed="rId6">
            <a:alphaModFix/>
          </a:blip>
          <a:stretch>
            <a:fillRect/>
          </a:stretch>
        </p:blipFill>
        <p:spPr>
          <a:xfrm>
            <a:off x="2872450" y="4317525"/>
            <a:ext cx="499449" cy="4994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1"/>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Questions?</a:t>
            </a:r>
            <a:endParaRPr/>
          </a:p>
        </p:txBody>
      </p:sp>
      <p:pic>
        <p:nvPicPr>
          <p:cNvPr descr="ok emoticon | Thumb up emoticon | Totoffff | Flickr" id="407" name="Google Shape;407;p61"/>
          <p:cNvPicPr preferRelativeResize="0"/>
          <p:nvPr/>
        </p:nvPicPr>
        <p:blipFill>
          <a:blip r:embed="rId3">
            <a:alphaModFix/>
          </a:blip>
          <a:stretch>
            <a:fillRect/>
          </a:stretch>
        </p:blipFill>
        <p:spPr>
          <a:xfrm>
            <a:off x="7626300" y="0"/>
            <a:ext cx="1517700" cy="105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01200" y="64225"/>
            <a:ext cx="3183600" cy="190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800"/>
              <a:t>Recap: Tasks</a:t>
            </a:r>
            <a:br>
              <a:rPr lang="en" sz="2800"/>
            </a:br>
            <a:endParaRPr sz="2800"/>
          </a:p>
        </p:txBody>
      </p:sp>
      <p:sp>
        <p:nvSpPr>
          <p:cNvPr id="96" name="Google Shape;96;p17"/>
          <p:cNvSpPr txBox="1"/>
          <p:nvPr>
            <p:ph idx="4294967295" type="body"/>
          </p:nvPr>
        </p:nvSpPr>
        <p:spPr>
          <a:xfrm>
            <a:off x="4713150" y="1374900"/>
            <a:ext cx="4166400" cy="37686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500">
                <a:solidFill>
                  <a:srgbClr val="434343"/>
                </a:solidFill>
              </a:rPr>
              <a:t>List of Tasks Identified</a:t>
            </a:r>
            <a:endParaRPr sz="1500">
              <a:solidFill>
                <a:srgbClr val="434343"/>
              </a:solidFill>
            </a:endParaRPr>
          </a:p>
          <a:p>
            <a:pPr indent="-311150" lvl="0" marL="457200" rtl="0" algn="l">
              <a:lnSpc>
                <a:spcPct val="105000"/>
              </a:lnSpc>
              <a:spcBef>
                <a:spcPts val="1200"/>
              </a:spcBef>
              <a:spcAft>
                <a:spcPts val="0"/>
              </a:spcAft>
              <a:buClr>
                <a:srgbClr val="434343"/>
              </a:buClr>
              <a:buSzPts val="1300"/>
              <a:buChar char="●"/>
            </a:pPr>
            <a:r>
              <a:rPr lang="en">
                <a:solidFill>
                  <a:srgbClr val="434343"/>
                </a:solidFill>
              </a:rPr>
              <a:t>Creating groups for users to connect through common interests</a:t>
            </a:r>
            <a:endParaRPr>
              <a:solidFill>
                <a:srgbClr val="434343"/>
              </a:solidFill>
            </a:endParaRPr>
          </a:p>
          <a:p>
            <a:pPr indent="-311150" lvl="0" marL="457200" rtl="0" algn="l">
              <a:lnSpc>
                <a:spcPct val="105000"/>
              </a:lnSpc>
              <a:spcBef>
                <a:spcPts val="0"/>
              </a:spcBef>
              <a:spcAft>
                <a:spcPts val="0"/>
              </a:spcAft>
              <a:buClr>
                <a:srgbClr val="434343"/>
              </a:buClr>
              <a:buSzPts val="1300"/>
              <a:buChar char="●"/>
            </a:pPr>
            <a:r>
              <a:rPr lang="en">
                <a:solidFill>
                  <a:srgbClr val="434343"/>
                </a:solidFill>
              </a:rPr>
              <a:t>Adding comments, experiences under a post</a:t>
            </a:r>
            <a:endParaRPr>
              <a:solidFill>
                <a:srgbClr val="434343"/>
              </a:solidFill>
            </a:endParaRPr>
          </a:p>
          <a:p>
            <a:pPr indent="-311150" lvl="0" marL="457200" rtl="0" algn="l">
              <a:lnSpc>
                <a:spcPct val="105000"/>
              </a:lnSpc>
              <a:spcBef>
                <a:spcPts val="0"/>
              </a:spcBef>
              <a:spcAft>
                <a:spcPts val="0"/>
              </a:spcAft>
              <a:buClr>
                <a:srgbClr val="434343"/>
              </a:buClr>
              <a:buSzPts val="1300"/>
              <a:buChar char="●"/>
            </a:pPr>
            <a:r>
              <a:rPr lang="en">
                <a:solidFill>
                  <a:srgbClr val="434343"/>
                </a:solidFill>
              </a:rPr>
              <a:t>Searching for groups that the one is interested in</a:t>
            </a:r>
            <a:endParaRPr>
              <a:solidFill>
                <a:srgbClr val="434343"/>
              </a:solidFill>
            </a:endParaRPr>
          </a:p>
          <a:p>
            <a:pPr indent="-311150" lvl="0" marL="457200" rtl="0" algn="l">
              <a:lnSpc>
                <a:spcPct val="105000"/>
              </a:lnSpc>
              <a:spcBef>
                <a:spcPts val="0"/>
              </a:spcBef>
              <a:spcAft>
                <a:spcPts val="0"/>
              </a:spcAft>
              <a:buClr>
                <a:srgbClr val="434343"/>
              </a:buClr>
              <a:buSzPts val="1300"/>
              <a:buChar char="●"/>
            </a:pPr>
            <a:r>
              <a:rPr lang="en">
                <a:solidFill>
                  <a:srgbClr val="434343"/>
                </a:solidFill>
              </a:rPr>
              <a:t>Posting public events for other people to join</a:t>
            </a:r>
            <a:endParaRPr>
              <a:solidFill>
                <a:srgbClr val="434343"/>
              </a:solidFill>
            </a:endParaRPr>
          </a:p>
          <a:p>
            <a:pPr indent="-311150" lvl="0" marL="457200" rtl="0" algn="l">
              <a:lnSpc>
                <a:spcPct val="105000"/>
              </a:lnSpc>
              <a:spcBef>
                <a:spcPts val="0"/>
              </a:spcBef>
              <a:spcAft>
                <a:spcPts val="0"/>
              </a:spcAft>
              <a:buClr>
                <a:srgbClr val="434343"/>
              </a:buClr>
              <a:buSzPts val="1300"/>
              <a:buChar char="●"/>
            </a:pPr>
            <a:r>
              <a:rPr lang="en">
                <a:solidFill>
                  <a:srgbClr val="434343"/>
                </a:solidFill>
              </a:rPr>
              <a:t>Communicating with individuals via direct messaging</a:t>
            </a:r>
            <a:endParaRPr>
              <a:solidFill>
                <a:srgbClr val="434343"/>
              </a:solidFill>
            </a:endParaRPr>
          </a:p>
          <a:p>
            <a:pPr indent="-311150" lvl="0" marL="457200" rtl="0" algn="l">
              <a:lnSpc>
                <a:spcPct val="105000"/>
              </a:lnSpc>
              <a:spcBef>
                <a:spcPts val="0"/>
              </a:spcBef>
              <a:spcAft>
                <a:spcPts val="0"/>
              </a:spcAft>
              <a:buClr>
                <a:srgbClr val="434343"/>
              </a:buClr>
              <a:buSzPts val="1300"/>
              <a:buChar char="●"/>
            </a:pPr>
            <a:r>
              <a:rPr lang="en">
                <a:solidFill>
                  <a:srgbClr val="434343"/>
                </a:solidFill>
              </a:rPr>
              <a:t>Texting group chats about mutual interests</a:t>
            </a:r>
            <a:endParaRPr>
              <a:solidFill>
                <a:srgbClr val="434343"/>
              </a:solidFill>
            </a:endParaRPr>
          </a:p>
        </p:txBody>
      </p:sp>
      <p:pic>
        <p:nvPicPr>
          <p:cNvPr id="97" name="Google Shape;97;p17"/>
          <p:cNvPicPr preferRelativeResize="0"/>
          <p:nvPr/>
        </p:nvPicPr>
        <p:blipFill>
          <a:blip r:embed="rId3">
            <a:alphaModFix/>
          </a:blip>
          <a:stretch>
            <a:fillRect/>
          </a:stretch>
        </p:blipFill>
        <p:spPr>
          <a:xfrm>
            <a:off x="263150" y="1483275"/>
            <a:ext cx="4370349" cy="2964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Prototypes Recorded Presentation - Manraj</a:t>
            </a:r>
            <a:endParaRPr/>
          </a:p>
        </p:txBody>
      </p:sp>
      <p:pic>
        <p:nvPicPr>
          <p:cNvPr id="103" name="Google Shape;103;p18" title="ManrajPresRecording.mp4">
            <a:hlinkClick r:id="rId3"/>
          </p:cNvPr>
          <p:cNvPicPr preferRelativeResize="0"/>
          <p:nvPr/>
        </p:nvPicPr>
        <p:blipFill>
          <a:blip r:embed="rId4">
            <a:alphaModFix/>
          </a:blip>
          <a:stretch>
            <a:fillRect/>
          </a:stretch>
        </p:blipFill>
        <p:spPr>
          <a:xfrm>
            <a:off x="1600200" y="1428950"/>
            <a:ext cx="59436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Prototypes</a:t>
            </a:r>
            <a:endParaRPr/>
          </a:p>
        </p:txBody>
      </p:sp>
      <p:sp>
        <p:nvSpPr>
          <p:cNvPr id="109" name="Google Shape;109;p19"/>
          <p:cNvSpPr txBox="1"/>
          <p:nvPr/>
        </p:nvSpPr>
        <p:spPr>
          <a:xfrm>
            <a:off x="4137950" y="1403400"/>
            <a:ext cx="4593600" cy="2336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Brainstorming and </a:t>
            </a:r>
            <a:r>
              <a:rPr lang="en" sz="1300">
                <a:solidFill>
                  <a:schemeClr val="dk2"/>
                </a:solidFill>
                <a:latin typeface="Roboto"/>
                <a:ea typeface="Roboto"/>
                <a:cs typeface="Roboto"/>
                <a:sym typeface="Roboto"/>
              </a:rPr>
              <a:t>Prototyping</a:t>
            </a:r>
            <a:r>
              <a:rPr lang="en" sz="1300">
                <a:solidFill>
                  <a:schemeClr val="dk2"/>
                </a:solidFill>
                <a:latin typeface="Roboto"/>
                <a:ea typeface="Roboto"/>
                <a:cs typeface="Roboto"/>
                <a:sym typeface="Roboto"/>
              </a:rPr>
              <a:t> Strategy</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Ideation Sessions</a:t>
            </a:r>
            <a:endParaRPr sz="1300">
              <a:solidFill>
                <a:schemeClr val="dk2"/>
              </a:solidFill>
              <a:latin typeface="Roboto"/>
              <a:ea typeface="Roboto"/>
              <a:cs typeface="Roboto"/>
              <a:sym typeface="Roboto"/>
            </a:endParaRPr>
          </a:p>
          <a:p>
            <a:pPr indent="-311150" lvl="2" marL="13716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Quickly sketched low-fidelity prototypes for steps in a task</a:t>
            </a:r>
            <a:endParaRPr sz="1300">
              <a:solidFill>
                <a:schemeClr val="dk2"/>
              </a:solidFill>
              <a:latin typeface="Roboto"/>
              <a:ea typeface="Roboto"/>
              <a:cs typeface="Roboto"/>
              <a:sym typeface="Roboto"/>
            </a:endParaRPr>
          </a:p>
          <a:p>
            <a:pPr indent="-311150" lvl="1" marL="914400" rtl="0" algn="l">
              <a:spcBef>
                <a:spcPts val="1000"/>
              </a:spcBef>
              <a:spcAft>
                <a:spcPts val="0"/>
              </a:spcAft>
              <a:buClr>
                <a:schemeClr val="dk2"/>
              </a:buClr>
              <a:buSzPts val="1300"/>
              <a:buFont typeface="Roboto"/>
              <a:buChar char="○"/>
            </a:pPr>
            <a:r>
              <a:rPr lang="en" sz="1300">
                <a:solidFill>
                  <a:schemeClr val="dk2"/>
                </a:solidFill>
                <a:latin typeface="Roboto"/>
                <a:ea typeface="Roboto"/>
                <a:cs typeface="Roboto"/>
                <a:sym typeface="Roboto"/>
              </a:rPr>
              <a:t>Looked at existing solutions and their UI</a:t>
            </a:r>
            <a:endParaRPr sz="1300">
              <a:solidFill>
                <a:schemeClr val="dk2"/>
              </a:solidFill>
              <a:latin typeface="Roboto"/>
              <a:ea typeface="Roboto"/>
              <a:cs typeface="Roboto"/>
              <a:sym typeface="Roboto"/>
            </a:endParaRPr>
          </a:p>
          <a:p>
            <a:pPr indent="-311150" lvl="2" marL="1371600" rtl="0" algn="l">
              <a:spcBef>
                <a:spcPts val="1000"/>
              </a:spcBef>
              <a:spcAft>
                <a:spcPts val="1000"/>
              </a:spcAft>
              <a:buClr>
                <a:schemeClr val="dk2"/>
              </a:buClr>
              <a:buSzPts val="1300"/>
              <a:buFont typeface="Roboto"/>
              <a:buChar char="■"/>
            </a:pPr>
            <a:r>
              <a:rPr lang="en" sz="1300">
                <a:solidFill>
                  <a:schemeClr val="dk2"/>
                </a:solidFill>
                <a:latin typeface="Roboto"/>
                <a:ea typeface="Roboto"/>
                <a:cs typeface="Roboto"/>
                <a:sym typeface="Roboto"/>
              </a:rPr>
              <a:t>Identified possible issues and things we liked</a:t>
            </a:r>
            <a:endParaRPr sz="13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33620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Low-fidelity Prototypes - Very Unrefined</a:t>
            </a:r>
            <a:endParaRPr/>
          </a:p>
          <a:p>
            <a:pPr indent="0" lvl="0" marL="0" rtl="0" algn="l">
              <a:spcBef>
                <a:spcPts val="0"/>
              </a:spcBef>
              <a:spcAft>
                <a:spcPts val="0"/>
              </a:spcAft>
              <a:buNone/>
            </a:pPr>
            <a:r>
              <a:t/>
            </a:r>
            <a:endParaRPr/>
          </a:p>
        </p:txBody>
      </p:sp>
      <p:sp>
        <p:nvSpPr>
          <p:cNvPr id="115" name="Google Shape;115;p20"/>
          <p:cNvSpPr txBox="1"/>
          <p:nvPr>
            <p:ph idx="4294967295" type="body"/>
          </p:nvPr>
        </p:nvSpPr>
        <p:spPr>
          <a:xfrm>
            <a:off x="232125" y="2376175"/>
            <a:ext cx="3127500" cy="229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en">
                <a:solidFill>
                  <a:schemeClr val="lt1"/>
                </a:solidFill>
              </a:rPr>
              <a:t>Very unrefined, low level but contain general stylistic features</a:t>
            </a:r>
            <a:endParaRPr>
              <a:solidFill>
                <a:schemeClr val="lt1"/>
              </a:solidFill>
            </a:endParaRPr>
          </a:p>
        </p:txBody>
      </p:sp>
      <p:pic>
        <p:nvPicPr>
          <p:cNvPr id="116" name="Google Shape;116;p20"/>
          <p:cNvPicPr preferRelativeResize="0"/>
          <p:nvPr/>
        </p:nvPicPr>
        <p:blipFill>
          <a:blip r:embed="rId3">
            <a:alphaModFix/>
          </a:blip>
          <a:stretch>
            <a:fillRect/>
          </a:stretch>
        </p:blipFill>
        <p:spPr>
          <a:xfrm>
            <a:off x="1111288" y="1434175"/>
            <a:ext cx="2076725" cy="3420000"/>
          </a:xfrm>
          <a:prstGeom prst="rect">
            <a:avLst/>
          </a:prstGeom>
          <a:noFill/>
          <a:ln>
            <a:noFill/>
          </a:ln>
        </p:spPr>
      </p:pic>
      <p:pic>
        <p:nvPicPr>
          <p:cNvPr id="117" name="Google Shape;117;p20"/>
          <p:cNvPicPr preferRelativeResize="0"/>
          <p:nvPr/>
        </p:nvPicPr>
        <p:blipFill>
          <a:blip r:embed="rId4">
            <a:alphaModFix/>
          </a:blip>
          <a:stretch>
            <a:fillRect/>
          </a:stretch>
        </p:blipFill>
        <p:spPr>
          <a:xfrm>
            <a:off x="3399037" y="1434176"/>
            <a:ext cx="2233469" cy="3420000"/>
          </a:xfrm>
          <a:prstGeom prst="rect">
            <a:avLst/>
          </a:prstGeom>
          <a:noFill/>
          <a:ln>
            <a:noFill/>
          </a:ln>
        </p:spPr>
      </p:pic>
      <p:pic>
        <p:nvPicPr>
          <p:cNvPr id="118" name="Google Shape;118;p20"/>
          <p:cNvPicPr preferRelativeResize="0"/>
          <p:nvPr/>
        </p:nvPicPr>
        <p:blipFill>
          <a:blip r:embed="rId5">
            <a:alphaModFix/>
          </a:blip>
          <a:stretch>
            <a:fillRect/>
          </a:stretch>
        </p:blipFill>
        <p:spPr>
          <a:xfrm>
            <a:off x="5843496" y="1434175"/>
            <a:ext cx="2189203" cy="342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33620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Low-fidelity Prototypes (Continued)</a:t>
            </a:r>
            <a:endParaRPr/>
          </a:p>
          <a:p>
            <a:pPr indent="0" lvl="0" marL="0" rtl="0" algn="l">
              <a:spcBef>
                <a:spcPts val="0"/>
              </a:spcBef>
              <a:spcAft>
                <a:spcPts val="0"/>
              </a:spcAft>
              <a:buNone/>
            </a:pPr>
            <a:r>
              <a:t/>
            </a:r>
            <a:endParaRPr/>
          </a:p>
        </p:txBody>
      </p:sp>
      <p:sp>
        <p:nvSpPr>
          <p:cNvPr id="124" name="Google Shape;124;p21"/>
          <p:cNvSpPr txBox="1"/>
          <p:nvPr>
            <p:ph idx="4294967295" type="body"/>
          </p:nvPr>
        </p:nvSpPr>
        <p:spPr>
          <a:xfrm>
            <a:off x="232125" y="2376175"/>
            <a:ext cx="3127500" cy="229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en">
                <a:solidFill>
                  <a:schemeClr val="lt1"/>
                </a:solidFill>
              </a:rPr>
              <a:t>Very unrefined, low level but contain general stylistic features</a:t>
            </a:r>
            <a:endParaRPr>
              <a:solidFill>
                <a:schemeClr val="lt1"/>
              </a:solidFill>
            </a:endParaRPr>
          </a:p>
        </p:txBody>
      </p:sp>
      <p:pic>
        <p:nvPicPr>
          <p:cNvPr id="125" name="Google Shape;125;p21"/>
          <p:cNvPicPr preferRelativeResize="0"/>
          <p:nvPr/>
        </p:nvPicPr>
        <p:blipFill>
          <a:blip r:embed="rId3">
            <a:alphaModFix/>
          </a:blip>
          <a:stretch>
            <a:fillRect/>
          </a:stretch>
        </p:blipFill>
        <p:spPr>
          <a:xfrm>
            <a:off x="2216913" y="1488500"/>
            <a:ext cx="2181225" cy="3276600"/>
          </a:xfrm>
          <a:prstGeom prst="rect">
            <a:avLst/>
          </a:prstGeom>
          <a:noFill/>
          <a:ln>
            <a:noFill/>
          </a:ln>
        </p:spPr>
      </p:pic>
      <p:pic>
        <p:nvPicPr>
          <p:cNvPr id="126" name="Google Shape;126;p21"/>
          <p:cNvPicPr preferRelativeResize="0"/>
          <p:nvPr/>
        </p:nvPicPr>
        <p:blipFill>
          <a:blip r:embed="rId4">
            <a:alphaModFix/>
          </a:blip>
          <a:stretch>
            <a:fillRect/>
          </a:stretch>
        </p:blipFill>
        <p:spPr>
          <a:xfrm>
            <a:off x="4745863" y="1488500"/>
            <a:ext cx="2181225" cy="32577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